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88"/>
  </p:notesMasterIdLst>
  <p:sldIdLst>
    <p:sldId id="256" r:id="rId2"/>
    <p:sldId id="257" r:id="rId3"/>
    <p:sldId id="258" r:id="rId4"/>
    <p:sldId id="259" r:id="rId5"/>
    <p:sldId id="295" r:id="rId6"/>
    <p:sldId id="297" r:id="rId7"/>
    <p:sldId id="260" r:id="rId8"/>
    <p:sldId id="298" r:id="rId9"/>
    <p:sldId id="299" r:id="rId10"/>
    <p:sldId id="262" r:id="rId11"/>
    <p:sldId id="261" r:id="rId12"/>
    <p:sldId id="344" r:id="rId13"/>
    <p:sldId id="263" r:id="rId14"/>
    <p:sldId id="264" r:id="rId15"/>
    <p:sldId id="265" r:id="rId16"/>
    <p:sldId id="276" r:id="rId17"/>
    <p:sldId id="266" r:id="rId18"/>
    <p:sldId id="293" r:id="rId19"/>
    <p:sldId id="267" r:id="rId20"/>
    <p:sldId id="300" r:id="rId21"/>
    <p:sldId id="301" r:id="rId22"/>
    <p:sldId id="302" r:id="rId23"/>
    <p:sldId id="278" r:id="rId24"/>
    <p:sldId id="303" r:id="rId25"/>
    <p:sldId id="304" r:id="rId26"/>
    <p:sldId id="268" r:id="rId27"/>
    <p:sldId id="305" r:id="rId28"/>
    <p:sldId id="306" r:id="rId29"/>
    <p:sldId id="269" r:id="rId30"/>
    <p:sldId id="307" r:id="rId31"/>
    <p:sldId id="308" r:id="rId32"/>
    <p:sldId id="270" r:id="rId33"/>
    <p:sldId id="309" r:id="rId34"/>
    <p:sldId id="310" r:id="rId35"/>
    <p:sldId id="311" r:id="rId36"/>
    <p:sldId id="271" r:id="rId37"/>
    <p:sldId id="312" r:id="rId38"/>
    <p:sldId id="314" r:id="rId39"/>
    <p:sldId id="315" r:id="rId40"/>
    <p:sldId id="272" r:id="rId41"/>
    <p:sldId id="316" r:id="rId42"/>
    <p:sldId id="273" r:id="rId43"/>
    <p:sldId id="313" r:id="rId44"/>
    <p:sldId id="317" r:id="rId45"/>
    <p:sldId id="274" r:id="rId46"/>
    <p:sldId id="318" r:id="rId47"/>
    <p:sldId id="319" r:id="rId48"/>
    <p:sldId id="320" r:id="rId49"/>
    <p:sldId id="279" r:id="rId50"/>
    <p:sldId id="321" r:id="rId51"/>
    <p:sldId id="280" r:id="rId52"/>
    <p:sldId id="322" r:id="rId53"/>
    <p:sldId id="281" r:id="rId54"/>
    <p:sldId id="323" r:id="rId55"/>
    <p:sldId id="324" r:id="rId56"/>
    <p:sldId id="325" r:id="rId57"/>
    <p:sldId id="282" r:id="rId58"/>
    <p:sldId id="326" r:id="rId59"/>
    <p:sldId id="327" r:id="rId60"/>
    <p:sldId id="283" r:id="rId61"/>
    <p:sldId id="328" r:id="rId62"/>
    <p:sldId id="284" r:id="rId63"/>
    <p:sldId id="329" r:id="rId64"/>
    <p:sldId id="330" r:id="rId65"/>
    <p:sldId id="331" r:id="rId66"/>
    <p:sldId id="285" r:id="rId67"/>
    <p:sldId id="332" r:id="rId68"/>
    <p:sldId id="286" r:id="rId69"/>
    <p:sldId id="333" r:id="rId70"/>
    <p:sldId id="287" r:id="rId71"/>
    <p:sldId id="334" r:id="rId72"/>
    <p:sldId id="335" r:id="rId73"/>
    <p:sldId id="288" r:id="rId74"/>
    <p:sldId id="336" r:id="rId75"/>
    <p:sldId id="337" r:id="rId76"/>
    <p:sldId id="289" r:id="rId77"/>
    <p:sldId id="338" r:id="rId78"/>
    <p:sldId id="339" r:id="rId79"/>
    <p:sldId id="290" r:id="rId80"/>
    <p:sldId id="340" r:id="rId81"/>
    <p:sldId id="341" r:id="rId82"/>
    <p:sldId id="291" r:id="rId83"/>
    <p:sldId id="342" r:id="rId84"/>
    <p:sldId id="292" r:id="rId85"/>
    <p:sldId id="343" r:id="rId86"/>
    <p:sldId id="277" r:id="rId8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09" autoAdjust="0"/>
    <p:restoredTop sz="94610"/>
  </p:normalViewPr>
  <p:slideViewPr>
    <p:cSldViewPr snapToGrid="0" snapToObjects="1">
      <p:cViewPr varScale="1">
        <p:scale>
          <a:sx n="151" d="100"/>
          <a:sy n="151" d="100"/>
        </p:scale>
        <p:origin x="64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r-HR"/>
  <c:roundedCorners val="1"/>
  <c:style val="2"/>
  <c:chart>
    <c:autoTitleDeleted val="1"/>
    <c:plotArea>
      <c:layout/>
      <c:doughnutChart>
        <c:varyColors val="1"/>
        <c:ser>
          <c:idx val="0"/>
          <c:order val="0"/>
          <c:dPt>
            <c:idx val="0"/>
            <c:bubble3D val="0"/>
            <c:extLst>
              <c:ext xmlns:c16="http://schemas.microsoft.com/office/drawing/2014/chart" uri="{C3380CC4-5D6E-409C-BE32-E72D297353CC}">
                <c16:uniqueId val="{00000001-CE80-4882-9D20-27A6DEC15E6F}"/>
              </c:ext>
            </c:extLst>
          </c:dPt>
          <c:dPt>
            <c:idx val="1"/>
            <c:bubble3D val="0"/>
            <c:extLst>
              <c:ext xmlns:c16="http://schemas.microsoft.com/office/drawing/2014/chart" uri="{C3380CC4-5D6E-409C-BE32-E72D297353CC}">
                <c16:uniqueId val="{00000003-CE80-4882-9D20-27A6DEC15E6F}"/>
              </c:ext>
            </c:extLst>
          </c:dPt>
          <c:dPt>
            <c:idx val="2"/>
            <c:bubble3D val="0"/>
            <c:extLst>
              <c:ext xmlns:c16="http://schemas.microsoft.com/office/drawing/2014/chart" uri="{C3380CC4-5D6E-409C-BE32-E72D297353CC}">
                <c16:uniqueId val="{00000005-CE80-4882-9D20-27A6DEC15E6F}"/>
              </c:ext>
            </c:extLst>
          </c:dPt>
          <c:dPt>
            <c:idx val="3"/>
            <c:bubble3D val="0"/>
            <c:extLst>
              <c:ext xmlns:c16="http://schemas.microsoft.com/office/drawing/2014/chart" uri="{C3380CC4-5D6E-409C-BE32-E72D297353CC}">
                <c16:uniqueId val="{00000007-CE80-4882-9D20-27A6DEC15E6F}"/>
              </c:ext>
            </c:extLst>
          </c:dPt>
          <c:dPt>
            <c:idx val="4"/>
            <c:bubble3D val="0"/>
            <c:extLst>
              <c:ext xmlns:c16="http://schemas.microsoft.com/office/drawing/2014/chart" uri="{C3380CC4-5D6E-409C-BE32-E72D297353CC}">
                <c16:uniqueId val="{00000009-CE80-4882-9D20-27A6DEC15E6F}"/>
              </c:ext>
            </c:extLst>
          </c:dPt>
          <c:dPt>
            <c:idx val="5"/>
            <c:bubble3D val="0"/>
            <c:extLst>
              <c:ext xmlns:c16="http://schemas.microsoft.com/office/drawing/2014/chart" uri="{C3380CC4-5D6E-409C-BE32-E72D297353CC}">
                <c16:uniqueId val="{0000000B-CE80-4882-9D20-27A6DEC15E6F}"/>
              </c:ext>
            </c:extLst>
          </c:dPt>
          <c:dLbls>
            <c:dLbl>
              <c:idx val="0"/>
              <c:layout>
                <c:manualLayout>
                  <c:x val="5.8496887919502069E-2"/>
                  <c:y val="0.26124338624338622"/>
                </c:manualLayout>
              </c:layout>
              <c:tx>
                <c:rich>
                  <a:bodyPr/>
                  <a:lstStyle/>
                  <a:p>
                    <a:fld id="{B0934593-89A8-4E34-A13B-A4CFA11B5A1A}" type="VALUE">
                      <a:rPr lang="en-US" smtClean="0"/>
                      <a:pPr/>
                      <a:t>[VRIJEDNOST]</a:t>
                    </a:fld>
                    <a:endParaRPr lang="en-US" baseline="0"/>
                  </a:p>
                  <a:p>
                    <a:fld id="{1860BDB8-606F-407C-A8D6-505B25C63FD1}"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E80-4882-9D20-27A6DEC15E6F}"/>
                </c:ext>
              </c:extLst>
            </c:dLbl>
            <c:dLbl>
              <c:idx val="1"/>
              <c:layout>
                <c:manualLayout>
                  <c:x val="-7.6045954295352783E-2"/>
                  <c:y val="0.1917989417989418"/>
                </c:manualLayout>
              </c:layout>
              <c:tx>
                <c:rich>
                  <a:bodyPr/>
                  <a:lstStyle/>
                  <a:p>
                    <a:fld id="{2E5C65FC-A531-42FA-A36C-CAD91F61E753}" type="VALUE">
                      <a:rPr lang="en-US" smtClean="0"/>
                      <a:pPr/>
                      <a:t>[VRIJEDNOST]</a:t>
                    </a:fld>
                    <a:br>
                      <a:rPr lang="en-US" baseline="0"/>
                    </a:br>
                    <a:fld id="{787BFC51-749D-4F7E-96B1-D7D499BE0EAC}" type="PERCENTAGE">
                      <a:rPr lang="en-US" baseline="0" smtClean="0"/>
                      <a:pPr/>
                      <a:t>[POSTOTAK]</a:t>
                    </a:fld>
                    <a:endParaRPr lang="en-US" baseline="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E80-4882-9D20-27A6DEC15E6F}"/>
                </c:ext>
              </c:extLst>
            </c:dLbl>
            <c:dLbl>
              <c:idx val="2"/>
              <c:layout>
                <c:manualLayout>
                  <c:x val="-9.7494813199170235E-2"/>
                  <c:y val="-0.16534391534391535"/>
                </c:manualLayout>
              </c:layout>
              <c:tx>
                <c:rich>
                  <a:bodyPr/>
                  <a:lstStyle/>
                  <a:p>
                    <a:fld id="{47A68565-675C-4662-9893-809FB641D530}" type="VALUE">
                      <a:rPr lang="en-US" smtClean="0"/>
                      <a:pPr/>
                      <a:t>[VRIJEDNOST]</a:t>
                    </a:fld>
                    <a:br>
                      <a:rPr lang="en-US" baseline="0"/>
                    </a:br>
                    <a:fld id="{BFB7B85A-958E-4846-B7B4-61261F9B855C}" type="PERCENTAGE">
                      <a:rPr lang="en-US" baseline="0" smtClean="0"/>
                      <a:pPr/>
                      <a:t>[POSTOTAK]</a:t>
                    </a:fld>
                    <a:endParaRPr lang="en-US" baseline="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E80-4882-9D20-27A6DEC15E6F}"/>
                </c:ext>
              </c:extLst>
            </c:dLbl>
            <c:dLbl>
              <c:idx val="3"/>
              <c:layout>
                <c:manualLayout>
                  <c:x val="-0.11894367210298769"/>
                  <c:y val="-0.12566137566137567"/>
                </c:manualLayout>
              </c:layout>
              <c:tx>
                <c:rich>
                  <a:bodyPr/>
                  <a:lstStyle/>
                  <a:p>
                    <a:fld id="{29D38C59-7FC5-4351-964B-80048CA2091E}" type="VALUE">
                      <a:rPr lang="en-US" smtClean="0"/>
                      <a:pPr/>
                      <a:t>[VRIJEDNOST]</a:t>
                    </a:fld>
                    <a:endParaRPr lang="en-US" baseline="0"/>
                  </a:p>
                  <a:p>
                    <a:fld id="{5DF624B9-6F11-4631-B4F5-8124CEDE2408}"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CE80-4882-9D20-27A6DEC15E6F}"/>
                </c:ext>
              </c:extLst>
            </c:dLbl>
            <c:dLbl>
              <c:idx val="4"/>
              <c:layout>
                <c:manualLayout>
                  <c:x val="-0.18102038532099668"/>
                  <c:y val="-0.14219576719576721"/>
                </c:manualLayout>
              </c:layout>
              <c:tx>
                <c:rich>
                  <a:bodyPr/>
                  <a:lstStyle/>
                  <a:p>
                    <a:fld id="{6E9F1EA6-FC64-436C-82C5-846AB57BE657}" type="VALUE">
                      <a:rPr lang="en-US" smtClean="0"/>
                      <a:pPr/>
                      <a:t>[VRIJEDNOST]</a:t>
                    </a:fld>
                    <a:endParaRPr lang="en-US" baseline="0"/>
                  </a:p>
                  <a:p>
                    <a:fld id="{D6E3CF43-9B0F-4E45-9177-60C951A95756}"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E80-4882-9D20-27A6DEC15E6F}"/>
                </c:ext>
              </c:extLst>
            </c:dLbl>
            <c:dLbl>
              <c:idx val="5"/>
              <c:layout>
                <c:manualLayout>
                  <c:x val="-7.6846486509558276E-2"/>
                  <c:y val="-0.15873015873015872"/>
                </c:manualLayout>
              </c:layout>
              <c:tx>
                <c:rich>
                  <a:bodyPr/>
                  <a:lstStyle/>
                  <a:p>
                    <a:fld id="{8A0F2768-0F30-4BF7-9A46-40581DD7B3AB}" type="VALUE">
                      <a:rPr lang="en-US" smtClean="0"/>
                      <a:pPr/>
                      <a:t>[VRIJEDNOST]</a:t>
                    </a:fld>
                    <a:endParaRPr lang="en-US" baseline="0"/>
                  </a:p>
                  <a:p>
                    <a:fld id="{21802D84-9AE6-4DED-83A2-F7BC47C3BD35}"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E80-4882-9D20-27A6DEC15E6F}"/>
                </c:ext>
              </c:extLst>
            </c:dLbl>
            <c:dLbl>
              <c:idx val="6"/>
              <c:layout>
                <c:manualLayout>
                  <c:x val="-3.5747685212719042E-17"/>
                  <c:y val="-0.15542328042328044"/>
                </c:manualLayout>
              </c:layout>
              <c:tx>
                <c:rich>
                  <a:bodyPr/>
                  <a:lstStyle/>
                  <a:p>
                    <a:fld id="{3A02F55B-F72A-49E3-8B31-ABC70E9D8841}" type="VALUE">
                      <a:rPr lang="en-US" smtClean="0"/>
                      <a:pPr/>
                      <a:t>[VRIJEDNOST]</a:t>
                    </a:fld>
                    <a:endParaRPr lang="en-US" baseline="0"/>
                  </a:p>
                  <a:p>
                    <a:fld id="{777C31AA-6C40-4330-80CC-3EAB802EE8A5}"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1BA9-4AEB-B96C-3489F38AA832}"/>
                </c:ext>
              </c:extLst>
            </c:dLbl>
            <c:dLbl>
              <c:idx val="7"/>
              <c:layout>
                <c:manualLayout>
                  <c:x val="9.1645124407220016E-2"/>
                  <c:y val="-0.14219576719576721"/>
                </c:manualLayout>
              </c:layout>
              <c:tx>
                <c:rich>
                  <a:bodyPr/>
                  <a:lstStyle/>
                  <a:p>
                    <a:fld id="{AF94D6B2-0046-436F-BCD1-BABAC1703FFC}" type="VALUE">
                      <a:rPr lang="en-US" smtClean="0"/>
                      <a:pPr/>
                      <a:t>[VRIJEDNOST]</a:t>
                    </a:fld>
                    <a:endParaRPr lang="en-US" baseline="0"/>
                  </a:p>
                  <a:p>
                    <a:fld id="{0A052A24-4441-4D52-9772-53A205FB3965}"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1BA9-4AEB-B96C-3489F38AA832}"/>
                </c:ext>
              </c:extLst>
            </c:dLbl>
            <c:spPr>
              <a:noFill/>
              <a:ln>
                <a:noFill/>
              </a:ln>
              <a:effectLst/>
            </c:spPr>
            <c:showLegendKey val="0"/>
            <c:showVal val="1"/>
            <c:showCatName val="0"/>
            <c:showSerName val="0"/>
            <c:showPercent val="1"/>
            <c:showBubbleSize val="0"/>
            <c:showLeaderLines val="1"/>
            <c:extLst>
              <c:ext xmlns:c15="http://schemas.microsoft.com/office/drawing/2012/chart" uri="{CE6537A1-D6FC-4f65-9D91-7224C49458BB}"/>
            </c:extLst>
          </c:dLbls>
          <c:cat>
            <c:strRef>
              <c:f>Sheet1!$A$1:$A$9</c:f>
              <c:strCache>
                <c:ptCount val="8"/>
                <c:pt idx="0">
                  <c:v>Prihodi od poreza</c:v>
                </c:pt>
                <c:pt idx="1">
                  <c:v>Pomoći iz inozemstva i od subjekata unutar općeg proračuna</c:v>
                </c:pt>
                <c:pt idx="2">
                  <c:v>Prihodi od imovine</c:v>
                </c:pt>
                <c:pt idx="3">
                  <c:v>Prihodi od upravnih i administrativnih pristojbi, pristojbi po posebnim propisima i naknada </c:v>
                </c:pt>
                <c:pt idx="4">
                  <c:v>Prihodi od prodaje proizvoda i robe te pruženih usluga i prihodi od donacija </c:v>
                </c:pt>
                <c:pt idx="5">
                  <c:v>Kazne, upravne mjere i ostali prihodi </c:v>
                </c:pt>
                <c:pt idx="6">
                  <c:v>Prihodi od prodaje neproizvedene dugotrajne imovine</c:v>
                </c:pt>
                <c:pt idx="7">
                  <c:v>Prihodi od prodaje proizvedene dugotrajne imovine </c:v>
                </c:pt>
              </c:strCache>
            </c:strRef>
          </c:cat>
          <c:val>
            <c:numRef>
              <c:f>Sheet1!$B$1:$B$9</c:f>
              <c:numCache>
                <c:formatCode>#,##0.00</c:formatCode>
                <c:ptCount val="9"/>
                <c:pt idx="0">
                  <c:v>7616145</c:v>
                </c:pt>
                <c:pt idx="1">
                  <c:v>1640320</c:v>
                </c:pt>
                <c:pt idx="2">
                  <c:v>785520</c:v>
                </c:pt>
                <c:pt idx="3">
                  <c:v>1750800</c:v>
                </c:pt>
                <c:pt idx="4">
                  <c:v>160000</c:v>
                </c:pt>
                <c:pt idx="5">
                  <c:v>41123.360000000001</c:v>
                </c:pt>
                <c:pt idx="6">
                  <c:v>620000</c:v>
                </c:pt>
                <c:pt idx="7">
                  <c:v>225</c:v>
                </c:pt>
              </c:numCache>
            </c:numRef>
          </c:val>
          <c:extLst>
            <c:ext xmlns:c15="http://schemas.microsoft.com/office/drawing/2012/chart" uri="{02D57815-91ED-43cb-92C2-25804820EDAC}">
              <c15:filteredSeriesTitle>
                <c15:tx>
                  <c:strRef>
                    <c:extLs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C-CE80-4882-9D20-27A6DEC15E6F}"/>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r"/>
      <c:layout>
        <c:manualLayout>
          <c:xMode val="edge"/>
          <c:yMode val="edge"/>
          <c:x val="0.64393939393939392"/>
          <c:y val="5.4136462108903036E-2"/>
          <c:w val="0.34090909090909088"/>
          <c:h val="0.89503395408907216"/>
        </c:manualLayout>
      </c:layout>
      <c:overlay val="0"/>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r-H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explosion val="1"/>
          <c:dPt>
            <c:idx val="0"/>
            <c:bubble3D val="0"/>
            <c:extLst>
              <c:ext xmlns:c16="http://schemas.microsoft.com/office/drawing/2014/chart" uri="{C3380CC4-5D6E-409C-BE32-E72D297353CC}">
                <c16:uniqueId val="{00000000-9C47-412F-ACF7-C1496081B2B3}"/>
              </c:ext>
            </c:extLst>
          </c:dPt>
          <c:dPt>
            <c:idx val="1"/>
            <c:bubble3D val="0"/>
            <c:extLst>
              <c:ext xmlns:c16="http://schemas.microsoft.com/office/drawing/2014/chart" uri="{C3380CC4-5D6E-409C-BE32-E72D297353CC}">
                <c16:uniqueId val="{00000001-9C47-412F-ACF7-C1496081B2B3}"/>
              </c:ext>
            </c:extLst>
          </c:dPt>
          <c:dPt>
            <c:idx val="2"/>
            <c:bubble3D val="0"/>
            <c:extLst>
              <c:ext xmlns:c16="http://schemas.microsoft.com/office/drawing/2014/chart" uri="{C3380CC4-5D6E-409C-BE32-E72D297353CC}">
                <c16:uniqueId val="{00000002-9C47-412F-ACF7-C1496081B2B3}"/>
              </c:ext>
            </c:extLst>
          </c:dPt>
          <c:dPt>
            <c:idx val="3"/>
            <c:bubble3D val="0"/>
            <c:extLst>
              <c:ext xmlns:c16="http://schemas.microsoft.com/office/drawing/2014/chart" uri="{C3380CC4-5D6E-409C-BE32-E72D297353CC}">
                <c16:uniqueId val="{00000003-9C47-412F-ACF7-C1496081B2B3}"/>
              </c:ext>
            </c:extLst>
          </c:dPt>
          <c:dPt>
            <c:idx val="4"/>
            <c:bubble3D val="0"/>
            <c:extLst>
              <c:ext xmlns:c16="http://schemas.microsoft.com/office/drawing/2014/chart" uri="{C3380CC4-5D6E-409C-BE32-E72D297353CC}">
                <c16:uniqueId val="{00000004-9C47-412F-ACF7-C1496081B2B3}"/>
              </c:ext>
            </c:extLst>
          </c:dPt>
          <c:dPt>
            <c:idx val="5"/>
            <c:bubble3D val="0"/>
            <c:extLst>
              <c:ext xmlns:c16="http://schemas.microsoft.com/office/drawing/2014/chart" uri="{C3380CC4-5D6E-409C-BE32-E72D297353CC}">
                <c16:uniqueId val="{00000005-9C47-412F-ACF7-C1496081B2B3}"/>
              </c:ext>
            </c:extLst>
          </c:dPt>
          <c:dLbls>
            <c:dLbl>
              <c:idx val="0"/>
              <c:layout>
                <c:manualLayout>
                  <c:x val="0.11488765266245983"/>
                  <c:y val="-9.2592592592592629E-2"/>
                </c:manualLayout>
              </c:layout>
              <c:tx>
                <c:rich>
                  <a:bodyPr/>
                  <a:lstStyle/>
                  <a:p>
                    <a:fld id="{B0934593-89A8-4E34-A13B-A4CFA11B5A1A}" type="VALUE">
                      <a:rPr lang="en-US" smtClean="0"/>
                      <a:pPr/>
                      <a:t>[VRIJEDNOST]</a:t>
                    </a:fld>
                    <a:endParaRPr lang="en-US" baseline="0"/>
                  </a:p>
                  <a:p>
                    <a:fld id="{1860BDB8-606F-407C-A8D6-505B25C63FD1}"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C47-412F-ACF7-C1496081B2B3}"/>
                </c:ext>
              </c:extLst>
            </c:dLbl>
            <c:dLbl>
              <c:idx val="1"/>
              <c:layout>
                <c:manualLayout>
                  <c:x val="0.11300378703858593"/>
                  <c:y val="1.6534391534391412E-2"/>
                </c:manualLayout>
              </c:layout>
              <c:tx>
                <c:rich>
                  <a:bodyPr/>
                  <a:lstStyle/>
                  <a:p>
                    <a:fld id="{2E5C65FC-A531-42FA-A36C-CAD91F61E753}" type="VALUE">
                      <a:rPr lang="en-US" smtClean="0"/>
                      <a:pPr/>
                      <a:t>[VRIJEDNOST]</a:t>
                    </a:fld>
                    <a:br>
                      <a:rPr lang="en-US" baseline="0"/>
                    </a:br>
                    <a:fld id="{787BFC51-749D-4F7E-96B1-D7D499BE0EAC}" type="PERCENTAGE">
                      <a:rPr lang="en-US" baseline="0" smtClean="0"/>
                      <a:pPr/>
                      <a:t>[POSTOTAK]</a:t>
                    </a:fld>
                    <a:endParaRPr lang="en-US" baseline="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C47-412F-ACF7-C1496081B2B3}"/>
                </c:ext>
              </c:extLst>
            </c:dLbl>
            <c:dLbl>
              <c:idx val="2"/>
              <c:layout>
                <c:manualLayout>
                  <c:x val="0.14770835897205367"/>
                  <c:y val="-3.3068783068783067E-3"/>
                </c:manualLayout>
              </c:layout>
              <c:tx>
                <c:rich>
                  <a:bodyPr/>
                  <a:lstStyle/>
                  <a:p>
                    <a:fld id="{47A68565-675C-4662-9893-809FB641D530}" type="VALUE">
                      <a:rPr lang="en-US" smtClean="0"/>
                      <a:pPr/>
                      <a:t>[VRIJEDNOST]</a:t>
                    </a:fld>
                    <a:br>
                      <a:rPr lang="en-US" baseline="0"/>
                    </a:br>
                    <a:fld id="{BFB7B85A-958E-4846-B7B4-61261F9B855C}" type="PERCENTAGE">
                      <a:rPr lang="en-US" baseline="0" smtClean="0"/>
                      <a:pPr/>
                      <a:t>[POSTOTAK]</a:t>
                    </a:fld>
                    <a:endParaRPr lang="en-US" baseline="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C47-412F-ACF7-C1496081B2B3}"/>
                </c:ext>
              </c:extLst>
            </c:dLbl>
            <c:dLbl>
              <c:idx val="3"/>
              <c:layout>
                <c:manualLayout>
                  <c:x val="0.1936436115923616"/>
                  <c:y val="4.96031746031746E-2"/>
                </c:manualLayout>
              </c:layout>
              <c:tx>
                <c:rich>
                  <a:bodyPr/>
                  <a:lstStyle/>
                  <a:p>
                    <a:fld id="{29D38C59-7FC5-4351-964B-80048CA2091E}" type="VALUE">
                      <a:rPr lang="en-US" smtClean="0"/>
                      <a:pPr/>
                      <a:t>[VRIJEDNOST]</a:t>
                    </a:fld>
                    <a:endParaRPr lang="en-US" baseline="0"/>
                  </a:p>
                  <a:p>
                    <a:fld id="{5DF624B9-6F11-4631-B4F5-8124CEDE2408}"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C47-412F-ACF7-C1496081B2B3}"/>
                </c:ext>
              </c:extLst>
            </c:dLbl>
            <c:dLbl>
              <c:idx val="4"/>
              <c:layout>
                <c:manualLayout>
                  <c:x val="0.13156683470928823"/>
                  <c:y val="0.14550264550264549"/>
                </c:manualLayout>
              </c:layout>
              <c:tx>
                <c:rich>
                  <a:bodyPr/>
                  <a:lstStyle/>
                  <a:p>
                    <a:fld id="{6E9F1EA6-FC64-436C-82C5-846AB57BE657}" type="VALUE">
                      <a:rPr lang="en-US" smtClean="0"/>
                      <a:pPr/>
                      <a:t>[VRIJEDNOST]</a:t>
                    </a:fld>
                    <a:endParaRPr lang="en-US" baseline="0"/>
                  </a:p>
                  <a:p>
                    <a:fld id="{D6E3CF43-9B0F-4E45-9177-60C951A95756}"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C47-412F-ACF7-C1496081B2B3}"/>
                </c:ext>
              </c:extLst>
            </c:dLbl>
            <c:dLbl>
              <c:idx val="5"/>
              <c:layout>
                <c:manualLayout>
                  <c:x val="3.9203918652730922E-2"/>
                  <c:y val="0.15873015873015872"/>
                </c:manualLayout>
              </c:layout>
              <c:tx>
                <c:rich>
                  <a:bodyPr/>
                  <a:lstStyle/>
                  <a:p>
                    <a:fld id="{8A0F2768-0F30-4BF7-9A46-40581DD7B3AB}" type="VALUE">
                      <a:rPr lang="en-US" smtClean="0"/>
                      <a:pPr/>
                      <a:t>[VRIJEDNOST]</a:t>
                    </a:fld>
                    <a:endParaRPr lang="en-US" baseline="0"/>
                  </a:p>
                  <a:p>
                    <a:fld id="{21802D84-9AE6-4DED-83A2-F7BC47C3BD35}"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C47-412F-ACF7-C1496081B2B3}"/>
                </c:ext>
              </c:extLst>
            </c:dLbl>
            <c:dLbl>
              <c:idx val="6"/>
              <c:layout>
                <c:manualLayout>
                  <c:x val="-2.2461361373680301E-2"/>
                  <c:y val="0.15211640211640198"/>
                </c:manualLayout>
              </c:layout>
              <c:tx>
                <c:rich>
                  <a:bodyPr/>
                  <a:lstStyle/>
                  <a:p>
                    <a:fld id="{3A02F55B-F72A-49E3-8B31-ABC70E9D8841}" type="VALUE">
                      <a:rPr lang="en-US" smtClean="0"/>
                      <a:pPr/>
                      <a:t>[VRIJEDNOST]</a:t>
                    </a:fld>
                    <a:endParaRPr lang="en-US" baseline="0"/>
                  </a:p>
                  <a:p>
                    <a:fld id="{777C31AA-6C40-4330-80CC-3EAB802EE8A5}"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C47-412F-ACF7-C1496081B2B3}"/>
                </c:ext>
              </c:extLst>
            </c:dLbl>
            <c:dLbl>
              <c:idx val="7"/>
              <c:layout>
                <c:manualLayout>
                  <c:x val="-0.11799421811544168"/>
                  <c:y val="0.15542328042328044"/>
                </c:manualLayout>
              </c:layout>
              <c:tx>
                <c:rich>
                  <a:bodyPr/>
                  <a:lstStyle/>
                  <a:p>
                    <a:fld id="{AF94D6B2-0046-436F-BCD1-BABAC1703FFC}" type="VALUE">
                      <a:rPr lang="en-US" smtClean="0"/>
                      <a:pPr/>
                      <a:t>[VRIJEDNOST]</a:t>
                    </a:fld>
                    <a:endParaRPr lang="en-US" baseline="0"/>
                  </a:p>
                  <a:p>
                    <a:fld id="{0A052A24-4441-4D52-9772-53A205FB3965}"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C47-412F-ACF7-C1496081B2B3}"/>
                </c:ext>
              </c:extLst>
            </c:dLbl>
            <c:dLbl>
              <c:idx val="8"/>
              <c:layout>
                <c:manualLayout>
                  <c:x val="-0.1310246080131349"/>
                  <c:y val="5.6216931216931214E-2"/>
                </c:manualLayout>
              </c:layout>
              <c:tx>
                <c:rich>
                  <a:bodyPr/>
                  <a:lstStyle/>
                  <a:p>
                    <a:fld id="{12076E68-0833-40C8-9B6D-E754FE0245C1}" type="VALUE">
                      <a:rPr lang="en-US" smtClean="0"/>
                      <a:pPr/>
                      <a:t>[VRIJEDNOST]</a:t>
                    </a:fld>
                    <a:endParaRPr lang="en-US" baseline="0"/>
                  </a:p>
                  <a:p>
                    <a:fld id="{F2D05F15-925B-4C44-85AB-19444EB09957}"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9A8E-4870-895C-985CA2A62F3B}"/>
                </c:ext>
              </c:extLst>
            </c:dLbl>
            <c:dLbl>
              <c:idx val="9"/>
              <c:layout>
                <c:manualLayout>
                  <c:x val="-9.9204346067087848E-2"/>
                  <c:y val="-4.2989417989417987E-2"/>
                </c:manualLayout>
              </c:layout>
              <c:tx>
                <c:rich>
                  <a:bodyPr/>
                  <a:lstStyle/>
                  <a:p>
                    <a:fld id="{BE0C6523-2A4A-451F-9C66-49ED3881B1A2}" type="VALUE">
                      <a:rPr lang="en-US" smtClean="0"/>
                      <a:pPr/>
                      <a:t>[VRIJEDNOST]</a:t>
                    </a:fld>
                    <a:endParaRPr lang="en-US" baseline="0"/>
                  </a:p>
                  <a:p>
                    <a:fld id="{D5CF9215-4D3A-43D3-AED6-FE886780B6D4}"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9A8E-4870-895C-985CA2A62F3B}"/>
                </c:ext>
              </c:extLst>
            </c:dLbl>
            <c:dLbl>
              <c:idx val="10"/>
              <c:layout>
                <c:manualLayout>
                  <c:x val="-0.13476816824208163"/>
                  <c:y val="-5.6216931216931249E-2"/>
                </c:manualLayout>
              </c:layout>
              <c:tx>
                <c:rich>
                  <a:bodyPr/>
                  <a:lstStyle/>
                  <a:p>
                    <a:fld id="{A0A319E5-DB98-4B39-95E6-E0D6B64CCB4A}" type="VALUE">
                      <a:rPr lang="en-US" smtClean="0"/>
                      <a:pPr/>
                      <a:t>[VRIJEDNOST]</a:t>
                    </a:fld>
                    <a:endParaRPr lang="en-US" baseline="0"/>
                  </a:p>
                  <a:p>
                    <a:fld id="{E2D3EC8E-C8D1-49F2-9BCF-124D180FA400}"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9A8E-4870-895C-985CA2A62F3B}"/>
                </c:ext>
              </c:extLst>
            </c:dLbl>
            <c:dLbl>
              <c:idx val="11"/>
              <c:layout>
                <c:manualLayout>
                  <c:x val="-0.16097308984470857"/>
                  <c:y val="-9.2592592592592601E-2"/>
                </c:manualLayout>
              </c:layout>
              <c:tx>
                <c:rich>
                  <a:bodyPr/>
                  <a:lstStyle/>
                  <a:p>
                    <a:fld id="{86977973-2EE6-44A3-8A56-E44994721B3B}" type="VALUE">
                      <a:rPr lang="en-US" smtClean="0"/>
                      <a:pPr/>
                      <a:t>[VRIJEDNOST]</a:t>
                    </a:fld>
                    <a:endParaRPr lang="en-US" baseline="0"/>
                  </a:p>
                  <a:p>
                    <a:r>
                      <a:rPr lang="en-US" baseline="0"/>
                      <a:t> </a:t>
                    </a:r>
                    <a:fld id="{166692B5-F1A2-4A76-8A71-5C717941064E}" type="PERCENTAGE">
                      <a:rPr lang="en-US" baseline="0"/>
                      <a:pPr/>
                      <a:t>[POSTOTAK]</a:t>
                    </a:fld>
                    <a:endParaRPr lang="en-US" baseline="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9A8E-4870-895C-985CA2A62F3B}"/>
                </c:ext>
              </c:extLst>
            </c:dLbl>
            <c:dLbl>
              <c:idx val="12"/>
              <c:layout>
                <c:manualLayout>
                  <c:x val="-9.5460785838141132E-2"/>
                  <c:y val="-0.15873015873015872"/>
                </c:manualLayout>
              </c:layout>
              <c:tx>
                <c:rich>
                  <a:bodyPr/>
                  <a:lstStyle/>
                  <a:p>
                    <a:fld id="{BE237199-2A9A-4289-AC0F-4626F44BE673}" type="VALUE">
                      <a:rPr lang="en-US" smtClean="0"/>
                      <a:pPr/>
                      <a:t>[VRIJEDNOST]</a:t>
                    </a:fld>
                    <a:endParaRPr lang="en-US" baseline="0"/>
                  </a:p>
                  <a:p>
                    <a:fld id="{41D21BF2-5153-4555-BBDE-55E743F16819}"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9A8E-4870-895C-985CA2A62F3B}"/>
                </c:ext>
              </c:extLst>
            </c:dLbl>
            <c:dLbl>
              <c:idx val="13"/>
              <c:layout>
                <c:manualLayout>
                  <c:x val="1.6253536301111598E-3"/>
                  <c:y val="-0.15211640211640212"/>
                </c:manualLayout>
              </c:layout>
              <c:tx>
                <c:rich>
                  <a:bodyPr/>
                  <a:lstStyle/>
                  <a:p>
                    <a:fld id="{F699DB0C-FC2C-43E3-A927-1833F7781D7F}" type="VALUE">
                      <a:rPr lang="en-US" smtClean="0"/>
                      <a:pPr/>
                      <a:t>[VRIJEDNOST]</a:t>
                    </a:fld>
                    <a:endParaRPr lang="en-US" baseline="0"/>
                  </a:p>
                  <a:p>
                    <a:fld id="{59697ACE-76BA-48A3-BB3F-B9A8E31028C1}"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A8E-4870-895C-985CA2A62F3B}"/>
                </c:ext>
              </c:extLst>
            </c:dLbl>
            <c:dLbl>
              <c:idx val="14"/>
              <c:layout>
                <c:manualLayout>
                  <c:x val="0.163791286174606"/>
                  <c:y val="-0.12896825396825398"/>
                </c:manualLayout>
              </c:layout>
              <c:tx>
                <c:rich>
                  <a:bodyPr/>
                  <a:lstStyle/>
                  <a:p>
                    <a:fld id="{CA522B6C-6FBF-4F5B-BCAD-7BA3167F2749}" type="VALUE">
                      <a:rPr lang="en-US" smtClean="0"/>
                      <a:pPr/>
                      <a:t>[VRIJEDNOST]</a:t>
                    </a:fld>
                    <a:endParaRPr lang="en-US" baseline="0"/>
                  </a:p>
                  <a:p>
                    <a:fld id="{DA94A874-57DA-43B2-904E-22CD2A381CE8}" type="PERCENTAGE">
                      <a:rPr lang="en-US" baseline="0" smtClean="0"/>
                      <a:pPr/>
                      <a:t>[POSTOTAK]</a:t>
                    </a:fld>
                    <a:endParaRPr lang="hr-HR"/>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A8E-4870-895C-985CA2A62F3B}"/>
                </c:ext>
              </c:extLst>
            </c:dLbl>
            <c:spPr>
              <a:noFill/>
              <a:ln>
                <a:noFill/>
              </a:ln>
              <a:effectLst/>
            </c:spPr>
            <c:showLegendKey val="0"/>
            <c:showVal val="1"/>
            <c:showCatName val="0"/>
            <c:showSerName val="0"/>
            <c:showPercent val="1"/>
            <c:showBubbleSize val="0"/>
            <c:showLeaderLines val="1"/>
            <c:extLst>
              <c:ext xmlns:c15="http://schemas.microsoft.com/office/drawing/2012/chart" uri="{CE6537A1-D6FC-4f65-9D91-7224C49458BB}"/>
            </c:extLst>
          </c:dLbls>
          <c:cat>
            <c:strRef>
              <c:f>Sheet1!$A$1:$A$15</c:f>
              <c:strCache>
                <c:ptCount val="15"/>
                <c:pt idx="0">
                  <c:v>Rashodi poslovanja</c:v>
                </c:pt>
                <c:pt idx="1">
                  <c:v>Rashodi za zaposlene                                                                                </c:v>
                </c:pt>
                <c:pt idx="2">
                  <c:v>Materijalni rashodi                                                                                 </c:v>
                </c:pt>
                <c:pt idx="3">
                  <c:v>Financijski rashodi                                                                                 </c:v>
                </c:pt>
                <c:pt idx="4">
                  <c:v>Subvencije </c:v>
                </c:pt>
                <c:pt idx="5">
                  <c:v>Pomoći dane u inozemstvo i unutar općeg proračuna                   </c:v>
                </c:pt>
                <c:pt idx="6">
                  <c:v>Naknade građanima i kućanstvima na temelju osiguranja i druge naknade                                                               </c:v>
                </c:pt>
                <c:pt idx="7">
                  <c:v>Ostali rashodi                            </c:v>
                </c:pt>
                <c:pt idx="8">
                  <c:v>Rashodi za nabavu nefinancijske imovine</c:v>
                </c:pt>
                <c:pt idx="9">
                  <c:v>Rashodi za nabavu neproizvedene dugotrajne imovine                                                  </c:v>
                </c:pt>
                <c:pt idx="10">
                  <c:v>Rashodi za nabavu proizvedene dugotrajne imovine                                     </c:v>
                </c:pt>
                <c:pt idx="11">
                  <c:v>Rashodi za dodatna ulaganja na nefinancijskoj imovini                                               </c:v>
                </c:pt>
                <c:pt idx="12">
                  <c:v>Izdaci za financijsku imovinu i otplate zajmova</c:v>
                </c:pt>
                <c:pt idx="13">
                  <c:v>Izdaci za dionice i udjele u glavnici</c:v>
                </c:pt>
                <c:pt idx="14">
                  <c:v>Izdaci za otplatu glavnice primljenih kredita i depozita</c:v>
                </c:pt>
              </c:strCache>
            </c:strRef>
          </c:cat>
          <c:val>
            <c:numRef>
              <c:f>Sheet1!$B$1:$B$15</c:f>
              <c:numCache>
                <c:formatCode>#,##0.00</c:formatCode>
                <c:ptCount val="15"/>
                <c:pt idx="0">
                  <c:v>7100214.2599999998</c:v>
                </c:pt>
                <c:pt idx="1">
                  <c:v>891000</c:v>
                </c:pt>
                <c:pt idx="2">
                  <c:v>3359528.13</c:v>
                </c:pt>
                <c:pt idx="3">
                  <c:v>18960</c:v>
                </c:pt>
                <c:pt idx="4">
                  <c:v>31600</c:v>
                </c:pt>
                <c:pt idx="5">
                  <c:v>1417352</c:v>
                </c:pt>
                <c:pt idx="6">
                  <c:v>313500</c:v>
                </c:pt>
                <c:pt idx="7">
                  <c:v>1068274.1299999999</c:v>
                </c:pt>
                <c:pt idx="8">
                  <c:v>5247282.37</c:v>
                </c:pt>
                <c:pt idx="9">
                  <c:v>1365000</c:v>
                </c:pt>
                <c:pt idx="10">
                  <c:v>3359528.13</c:v>
                </c:pt>
                <c:pt idx="11">
                  <c:v>624800</c:v>
                </c:pt>
                <c:pt idx="12">
                  <c:v>574660</c:v>
                </c:pt>
                <c:pt idx="13">
                  <c:v>435140</c:v>
                </c:pt>
                <c:pt idx="14">
                  <c:v>139520</c:v>
                </c:pt>
              </c:numCache>
            </c:numRef>
          </c:val>
          <c:extLst>
            <c:ext xmlns:c16="http://schemas.microsoft.com/office/drawing/2014/chart" uri="{C3380CC4-5D6E-409C-BE32-E72D297353CC}">
              <c16:uniqueId val="{00000008-9C47-412F-ACF7-C1496081B2B3}"/>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r"/>
      <c:layout>
        <c:manualLayout>
          <c:xMode val="edge"/>
          <c:yMode val="edge"/>
          <c:x val="0.64955471530150766"/>
          <c:y val="5.413646210890305E-2"/>
          <c:w val="0.34090909090909088"/>
          <c:h val="0.89503395408907216"/>
        </c:manualLayout>
      </c:layout>
      <c:overlay val="0"/>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104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7FE3C-0EB2-0E52-655C-ED1359A2F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4AD51-75B3-5ECF-7715-F000CB750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9D018A-36F2-4D8B-DA5B-CA115A2EBB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4327DC-B306-30D4-EF6E-B3E5440CAD7F}"/>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111949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7F3DF-9D59-0899-3163-F1E090C485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C06B88-11BD-8A0E-EB75-9D07A3864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E7FCF-8714-CB06-61FC-815A2BC5F3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33E026-18B9-5792-F062-FE7738478918}"/>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09973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DEDD9-6578-5BA4-D1BC-D344DA100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67F45-DBFE-F161-1C34-D8E15E02C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6FB65-1617-8701-8D46-1F9E70786A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24146A-A5CE-44AF-4973-E455ACB452D2}"/>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860608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CE22E-CCB6-4BC3-5561-E55FBE493A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D9E8B-33AA-CBD7-A383-B517D62F8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95D87-6288-71A5-ACCC-FE854E39B6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ECD498-F748-7C58-0F3F-BA614EB59298}"/>
              </a:ext>
            </a:extLst>
          </p:cNvPr>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4801982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2CA6A-D435-CE0C-CD52-CAC990BD4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886A5-3A9F-5704-9BDE-A0438D4898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1AE49-E088-D4DA-3B33-2F99EA9A98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C51DC5-4DF5-4DBE-C45C-62CE2B1C166E}"/>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3997034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037F9-C61D-62BB-B85D-6F5F572C0A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F5B4E-958C-F6F9-EC35-3E5524FD0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D2B1B6-840A-887A-E5EA-E613BE9F6F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8BCC2F-18EF-1552-345F-A5E86B7F6472}"/>
              </a:ext>
            </a:extLst>
          </p:cNvPr>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3840823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8471D-9E0E-20D5-6619-CB7AE4189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C8FC1-ADFA-B777-75DC-62A4C22B5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3FE5F-AC7C-3280-3E4F-12BAC86AC4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B45C84-BEB5-8690-4E02-4558BF254ECD}"/>
              </a:ext>
            </a:extLst>
          </p:cNvPr>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291180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A2A3A-A150-E4C3-DF0C-D77A266B5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01EF33-3A16-3D38-EDDE-17FB40B756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7BF5DB-2474-18F2-68A5-F10E7B7533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E7B43D-05F7-EDA9-BB57-5FF48EC59EB0}"/>
              </a:ext>
            </a:extLst>
          </p:cNvPr>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39531992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0A57D-802A-1BEE-6554-2B33328C2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7D4258-ED6D-A1DD-CD17-271D35DD4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3B6ED5-E15B-F0BC-5EE1-26A1AB4B13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3A0B99-56FD-2E38-51B8-AEB349F5005F}"/>
              </a:ext>
            </a:extLst>
          </p:cNvPr>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42364672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C1B60-5923-DE15-B68A-575A436382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F1AC0-0232-B224-6521-A14AD752C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A16F3E-2367-FBAD-5585-4F8643B75D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6C05E0-B75E-0104-119A-5EFEBC3EA7C3}"/>
              </a:ext>
            </a:extLst>
          </p:cNvPr>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455199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07CEA-31AD-E057-42E5-BFD184D15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0A248-CD0D-AAB9-C917-4F81C10AA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6A3EB8-EA7D-60F9-6DED-268905BC83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21258E-C24B-E60C-89E9-EA2AECCF325F}"/>
              </a:ext>
            </a:extLst>
          </p:cNvPr>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6414977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86E15-5CCC-211F-8442-7216FE2692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ECAA1-FFE5-D113-5DA8-353A81A56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C4C232-AC7D-C761-F7DD-EDA05EDF1F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DC4B7F-34FE-4F39-9F70-AF2428FF35C6}"/>
              </a:ext>
            </a:extLst>
          </p:cNvPr>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3140668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071F8-6D77-EE26-AF89-C0E75CBB7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9B1E1-CABD-B8CA-5BC9-DFEE0C537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1DE6B-C1FB-BA11-C64F-4D754C82BE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A38318-BD76-F149-2536-CB3FB255CE92}"/>
              </a:ext>
            </a:extLst>
          </p:cNvPr>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7525666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8271C-6A82-D571-FCCA-40A3E853E2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F7029-25A9-ACF6-030C-882F9F534D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D186DC-C70A-6F1C-21D0-97CBC63CC7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616400-CBE6-4342-76B5-A750B8E1FC92}"/>
              </a:ext>
            </a:extLst>
          </p:cNvPr>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32864802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D29C1-56EA-6324-4FB8-31E1F17F9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499A9-6AC5-0394-F8C5-C0C20DEFD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E4F58-9CF3-91E3-B99A-13CB0749F3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E37678-DA37-7B16-1A25-2061978B6A6F}"/>
              </a:ext>
            </a:extLst>
          </p:cNvPr>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21043754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2C8C6-096A-8BA8-0379-DCD21DB4F2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727546-F685-D012-FF5E-6A474A02F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96984F-E03E-07F9-91AF-3317EC1036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1EACBC-4BA9-DA3B-55F7-BDC0257EEEE7}"/>
              </a:ext>
            </a:extLst>
          </p:cNvPr>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1534516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9D48B-8CB6-844E-6219-A3A57FEBE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17B07-3290-113E-C42D-60B6ED11D3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27F18F-4CD8-1170-2F4E-B91B89CA13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2EE6E0-67B4-8D0B-E262-4CCFE51697BE}"/>
              </a:ext>
            </a:extLst>
          </p:cNvPr>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3473848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3D4E"/>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B3D4E"/>
          </a:solidFill>
          <a:ln/>
        </p:spPr>
        <p:txBody>
          <a:bodyPr/>
          <a:lstStyle/>
          <a:p>
            <a:endParaRPr lang="en-GB"/>
          </a:p>
        </p:txBody>
      </p:sp>
      <p:sp>
        <p:nvSpPr>
          <p:cNvPr id="3" name="Shape 1"/>
          <p:cNvSpPr/>
          <p:nvPr/>
        </p:nvSpPr>
        <p:spPr>
          <a:xfrm>
            <a:off x="0" y="3840480"/>
            <a:ext cx="9144000" cy="1303020"/>
          </a:xfrm>
          <a:prstGeom prst="rect">
            <a:avLst/>
          </a:prstGeom>
          <a:solidFill>
            <a:srgbClr val="0E7490"/>
          </a:solidFill>
          <a:ln/>
        </p:spPr>
        <p:txBody>
          <a:bodyPr/>
          <a:lstStyle/>
          <a:p>
            <a:endParaRPr lang="en-GB"/>
          </a:p>
        </p:txBody>
      </p:sp>
      <p:sp>
        <p:nvSpPr>
          <p:cNvPr id="4" name="Text 2"/>
          <p:cNvSpPr txBox="1"/>
          <p:nvPr/>
        </p:nvSpPr>
        <p:spPr>
          <a:xfrm>
            <a:off x="731520" y="731520"/>
            <a:ext cx="7680960" cy="548640"/>
          </a:xfrm>
          <a:prstGeom prst="rect">
            <a:avLst/>
          </a:prstGeom>
          <a:noFill/>
          <a:ln/>
        </p:spPr>
        <p:txBody>
          <a:bodyPr wrap="square" lIns="0" tIns="0" rIns="0" bIns="0" rtlCol="0" anchor="ctr"/>
          <a:lstStyle/>
          <a:p>
            <a:pPr marL="0" indent="0">
              <a:buNone/>
            </a:pPr>
            <a:r>
              <a:rPr lang="en-US" sz="1800" dirty="0">
                <a:solidFill>
                  <a:srgbClr val="14B8A6"/>
                </a:solidFill>
                <a:latin typeface="Calibri" pitchFamily="34" charset="0"/>
                <a:ea typeface="Calibri" pitchFamily="34" charset="-122"/>
                <a:cs typeface="Calibri" pitchFamily="34" charset="-120"/>
              </a:rPr>
              <a:t>OPĆINA MALINSKA-DUBAŠNICA</a:t>
            </a:r>
            <a:endParaRPr lang="en-US" sz="1800" dirty="0"/>
          </a:p>
        </p:txBody>
      </p:sp>
      <p:sp>
        <p:nvSpPr>
          <p:cNvPr id="5" name="Text 3"/>
          <p:cNvSpPr txBox="1"/>
          <p:nvPr/>
        </p:nvSpPr>
        <p:spPr>
          <a:xfrm>
            <a:off x="731520" y="1463040"/>
            <a:ext cx="7680960" cy="1463040"/>
          </a:xfrm>
          <a:prstGeom prst="rect">
            <a:avLst/>
          </a:prstGeom>
          <a:noFill/>
          <a:ln/>
        </p:spPr>
        <p:txBody>
          <a:bodyPr wrap="square" lIns="0" tIns="0" rIns="0" bIns="0" rtlCol="0" anchor="ctr"/>
          <a:lstStyle/>
          <a:p>
            <a:pPr marL="0" indent="0">
              <a:lnSpc>
                <a:spcPts val="5800"/>
              </a:lnSpc>
              <a:buNone/>
            </a:pPr>
            <a:r>
              <a:rPr lang="en-US" sz="5200" b="1" dirty="0">
                <a:solidFill>
                  <a:srgbClr val="FFFFFF"/>
                </a:solidFill>
                <a:latin typeface="Cambria" pitchFamily="34" charset="0"/>
                <a:ea typeface="Cambria" pitchFamily="34" charset="-122"/>
                <a:cs typeface="Cambria" pitchFamily="34" charset="-120"/>
              </a:rPr>
              <a:t>PRORAČUN</a:t>
            </a:r>
            <a:endParaRPr lang="en-US" sz="5200" dirty="0"/>
          </a:p>
          <a:p>
            <a:pPr marL="0" indent="0">
              <a:lnSpc>
                <a:spcPts val="5800"/>
              </a:lnSpc>
              <a:buNone/>
            </a:pPr>
            <a:r>
              <a:rPr lang="en-US" sz="5200" b="1" dirty="0">
                <a:solidFill>
                  <a:srgbClr val="FFFFFF"/>
                </a:solidFill>
                <a:latin typeface="Cambria" pitchFamily="34" charset="0"/>
                <a:ea typeface="Cambria" pitchFamily="34" charset="-122"/>
                <a:cs typeface="Cambria" pitchFamily="34" charset="-120"/>
              </a:rPr>
              <a:t>U MALOM</a:t>
            </a:r>
            <a:endParaRPr lang="en-US" sz="5200" dirty="0"/>
          </a:p>
        </p:txBody>
      </p:sp>
      <p:sp>
        <p:nvSpPr>
          <p:cNvPr id="6" name="Text 4"/>
          <p:cNvSpPr txBox="1"/>
          <p:nvPr/>
        </p:nvSpPr>
        <p:spPr>
          <a:xfrm>
            <a:off x="731520" y="3017520"/>
            <a:ext cx="7680960" cy="548640"/>
          </a:xfrm>
          <a:prstGeom prst="rect">
            <a:avLst/>
          </a:prstGeom>
          <a:noFill/>
          <a:ln/>
        </p:spPr>
        <p:txBody>
          <a:bodyPr wrap="square" lIns="0" tIns="0" rIns="0" bIns="0" rtlCol="0" anchor="ctr"/>
          <a:lstStyle/>
          <a:p>
            <a:pPr marL="0" indent="0">
              <a:buNone/>
            </a:pPr>
            <a:r>
              <a:rPr lang="en-US" sz="2800" dirty="0">
                <a:solidFill>
                  <a:srgbClr val="F59E0B"/>
                </a:solidFill>
                <a:latin typeface="Cambria" pitchFamily="34" charset="0"/>
                <a:ea typeface="Cambria" pitchFamily="34" charset="-122"/>
                <a:cs typeface="Cambria" pitchFamily="34" charset="-120"/>
              </a:rPr>
              <a:t>ZA 2026. GODINU</a:t>
            </a:r>
            <a:endParaRPr lang="en-US" sz="2800" dirty="0"/>
          </a:p>
        </p:txBody>
      </p:sp>
      <p:sp>
        <p:nvSpPr>
          <p:cNvPr id="7" name="Text 5"/>
          <p:cNvSpPr txBox="1"/>
          <p:nvPr/>
        </p:nvSpPr>
        <p:spPr>
          <a:xfrm>
            <a:off x="731520" y="4023360"/>
            <a:ext cx="4572000" cy="640080"/>
          </a:xfrm>
          <a:prstGeom prst="rect">
            <a:avLst/>
          </a:prstGeom>
          <a:noFill/>
          <a:ln/>
        </p:spPr>
        <p:txBody>
          <a:bodyPr wrap="square" lIns="0" tIns="0" rIns="0" bIns="0" rtlCol="0" anchor="ctr"/>
          <a:lstStyle/>
          <a:p>
            <a:pPr marL="0" indent="0">
              <a:lnSpc>
                <a:spcPts val="1600"/>
              </a:lnSpc>
              <a:buNone/>
            </a:pPr>
            <a:r>
              <a:rPr lang="en-US" sz="1100" dirty="0">
                <a:solidFill>
                  <a:srgbClr val="D1D5DB"/>
                </a:solidFill>
                <a:latin typeface="Calibri" pitchFamily="34" charset="0"/>
                <a:ea typeface="Calibri" pitchFamily="34" charset="-122"/>
                <a:cs typeface="Calibri" pitchFamily="34" charset="-120"/>
              </a:rPr>
              <a:t>I. Izmjene i dopune proračuna</a:t>
            </a:r>
            <a:endParaRPr lang="en-US" sz="1100" dirty="0"/>
          </a:p>
          <a:p>
            <a:pPr marL="0" indent="0">
              <a:lnSpc>
                <a:spcPts val="1600"/>
              </a:lnSpc>
              <a:buNone/>
            </a:pPr>
            <a:r>
              <a:rPr lang="en-US" sz="1100" dirty="0">
                <a:solidFill>
                  <a:srgbClr val="D1D5DB"/>
                </a:solidFill>
                <a:latin typeface="Calibri" pitchFamily="34" charset="0"/>
                <a:ea typeface="Calibri" pitchFamily="34" charset="-122"/>
                <a:cs typeface="Calibri" pitchFamily="34" charset="-120"/>
              </a:rPr>
              <a:t>Usvojeno na sjednici Općinskog vijeća 23.06.2026.</a:t>
            </a:r>
            <a:endParaRPr lang="en-US" sz="1100" dirty="0"/>
          </a:p>
        </p:txBody>
      </p:sp>
      <p:sp>
        <p:nvSpPr>
          <p:cNvPr id="8" name="Text 6"/>
          <p:cNvSpPr txBox="1"/>
          <p:nvPr/>
        </p:nvSpPr>
        <p:spPr>
          <a:xfrm>
            <a:off x="5943600" y="4114800"/>
            <a:ext cx="2743200" cy="457200"/>
          </a:xfrm>
          <a:prstGeom prst="rect">
            <a:avLst/>
          </a:prstGeom>
          <a:noFill/>
          <a:ln/>
        </p:spPr>
        <p:txBody>
          <a:bodyPr wrap="square" lIns="0" tIns="0" rIns="0" bIns="0" rtlCol="0" anchor="ctr"/>
          <a:lstStyle/>
          <a:p>
            <a:pPr marL="0" indent="0" algn="r">
              <a:buNone/>
            </a:pPr>
            <a:r>
              <a:rPr lang="en-US" sz="1400" i="1">
                <a:solidFill>
                  <a:srgbClr val="FFFFFF"/>
                </a:solidFill>
                <a:latin typeface="Calibri" pitchFamily="34" charset="0"/>
                <a:ea typeface="Calibri" pitchFamily="34" charset="-122"/>
                <a:cs typeface="Calibri" pitchFamily="34" charset="-120"/>
              </a:rPr>
              <a:t>Proračunski </a:t>
            </a:r>
            <a:r>
              <a:rPr lang="en-US" sz="1400" i="1" dirty="0">
                <a:solidFill>
                  <a:srgbClr val="FFFFFF"/>
                </a:solidFill>
                <a:latin typeface="Calibri" pitchFamily="34" charset="0"/>
                <a:ea typeface="Calibri" pitchFamily="34" charset="-122"/>
                <a:cs typeface="Calibri" pitchFamily="34" charset="-120"/>
              </a:rPr>
              <a:t>v</a:t>
            </a:r>
            <a:r>
              <a:rPr lang="en-US" sz="1400" i="1">
                <a:solidFill>
                  <a:srgbClr val="FFFFFF"/>
                </a:solidFill>
                <a:latin typeface="Calibri" pitchFamily="34" charset="0"/>
                <a:ea typeface="Calibri" pitchFamily="34" charset="-122"/>
                <a:cs typeface="Calibri" pitchFamily="34" charset="-120"/>
              </a:rPr>
              <a:t>odič </a:t>
            </a:r>
            <a:r>
              <a:rPr lang="en-US" sz="1400" i="1" dirty="0">
                <a:solidFill>
                  <a:srgbClr val="FFFFFF"/>
                </a:solidFill>
                <a:latin typeface="Calibri" pitchFamily="34" charset="0"/>
                <a:ea typeface="Calibri" pitchFamily="34" charset="-122"/>
                <a:cs typeface="Calibri" pitchFamily="34" charset="-120"/>
              </a:rPr>
              <a:t>za građane</a:t>
            </a:r>
            <a:endParaRPr lang="en-US" sz="1400" dirty="0"/>
          </a:p>
        </p:txBody>
      </p:sp>
      <p:pic>
        <p:nvPicPr>
          <p:cNvPr id="9" name="Slika 8" descr="Malinska – Dubašnica – Wikipedija">
            <a:extLst>
              <a:ext uri="{FF2B5EF4-FFF2-40B4-BE49-F238E27FC236}">
                <a16:creationId xmlns:a16="http://schemas.microsoft.com/office/drawing/2014/main" id="{B7876186-3CFE-7C59-1425-AB810FE8EE97}"/>
              </a:ext>
            </a:extLst>
          </p:cNvPr>
          <p:cNvPicPr>
            <a:picLocks noChangeAspect="1"/>
          </p:cNvPicPr>
          <p:nvPr/>
        </p:nvPicPr>
        <p:blipFill>
          <a:blip r:embed="rId3"/>
          <a:stretch>
            <a:fillRect/>
          </a:stretch>
        </p:blipFill>
        <p:spPr>
          <a:xfrm>
            <a:off x="6620510" y="1005840"/>
            <a:ext cx="1791970" cy="23317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400" b="1" dirty="0">
                <a:solidFill>
                  <a:srgbClr val="0B3D4E"/>
                </a:solidFill>
                <a:latin typeface="Cambria" pitchFamily="34" charset="0"/>
                <a:ea typeface="Cambria" pitchFamily="34" charset="-122"/>
                <a:cs typeface="Cambria" pitchFamily="34" charset="-120"/>
              </a:rPr>
              <a:t>Poštovani mještani,</a:t>
            </a:r>
            <a:endParaRPr lang="en-US" sz="2400" dirty="0"/>
          </a:p>
        </p:txBody>
      </p:sp>
      <p:sp>
        <p:nvSpPr>
          <p:cNvPr id="3" name="Text 1"/>
          <p:cNvSpPr txBox="1"/>
          <p:nvPr/>
        </p:nvSpPr>
        <p:spPr>
          <a:xfrm>
            <a:off x="457200" y="822960"/>
            <a:ext cx="8229600" cy="3657600"/>
          </a:xfrm>
          <a:prstGeom prst="rect">
            <a:avLst/>
          </a:prstGeom>
          <a:noFill/>
          <a:ln/>
        </p:spPr>
        <p:txBody>
          <a:bodyPr wrap="square" lIns="0" tIns="0" rIns="0" bIns="0" rtlCol="0" anchor="ctr"/>
          <a:lstStyle/>
          <a:p>
            <a:pPr algn="just"/>
            <a:r>
              <a:rPr lang="en-GB" sz="1200"/>
              <a:t>s osobitim zadovoljstvom predstavljamo vam Proračun u malome Općine Malinska-Dubašnica za 2026. godinu – vodič osmišljen kako bi na jednostavan, pregledan i razumljiv način približio najvažnije informacije o upravljanju javnim sredstvima naše Općine.</a:t>
            </a:r>
          </a:p>
          <a:p>
            <a:pPr algn="just"/>
            <a:endParaRPr lang="en-GB" sz="1200"/>
          </a:p>
          <a:p>
            <a:pPr algn="just"/>
            <a:r>
              <a:rPr lang="en-GB" sz="1200"/>
              <a:t>Proračun Općine Malinska-Dubašnica za 2026. godinu, nakon I. izmjena i dopuna, iznosi 13.548.000,00 EUR. Njime se osiguravaju sredstva za redovno funkcioniranje Općine, ali prije svega za provedbu brojnih programa, projekata i aktivnosti usmjerenih na podizanje kvalitete života naših mještana te stvaranje uvjeta za stabilan i održiv razvoj cijele zajednice.</a:t>
            </a:r>
          </a:p>
          <a:p>
            <a:pPr algn="just"/>
            <a:endParaRPr lang="en-GB" sz="1200"/>
          </a:p>
          <a:p>
            <a:pPr algn="just"/>
            <a:r>
              <a:rPr lang="en-GB" sz="1200"/>
              <a:t>Poseban naglasak stavljen je na ulaganja u komunalnu infrastrukturu i uređenje javnih površina, predškolski odgoj i obrazovanje, kulturu, zdravstvo, sport, socijalne i društvene potrebe, protupožarnu zaštitu te razvojne projekte. Među važnim ulaganjima ističu se izgradnja vatrogasnog doma, uređenje i održavanje komunalne infrastrukture i zelenih površina, ulaganja u objekte u vlasništvu Općine te priprema projekata zelene urbane obnove.</a:t>
            </a:r>
          </a:p>
          <a:p>
            <a:pPr algn="just"/>
            <a:endParaRPr lang="en-GB" sz="1200"/>
          </a:p>
          <a:p>
            <a:pPr algn="just"/>
            <a:r>
              <a:rPr lang="en-GB" sz="1200"/>
              <a:t>Ovim vodičem želimo vam približiti kako se proračun planira, iz kojih se izvora prikupljaju sredstva te na koje se programe, projekte i aktivnosti ona usmjeravaju. Na taj način želimo dodatno potaknuti transparentnost rada Općine i omogućiti svim mještanima jasniji uvid u način upravljanja zajedničkim sredstvima.</a:t>
            </a:r>
          </a:p>
          <a:p>
            <a:pPr algn="just"/>
            <a:endParaRPr lang="en-GB" sz="1200"/>
          </a:p>
          <a:p>
            <a:pPr algn="just"/>
            <a:r>
              <a:rPr lang="en-GB" sz="1200"/>
              <a:t>Svako ulaganje i svaki projekt dio su zajedničkog cilja – stvaranja uređene, sigurne, povezane i kvalitetne sredine za život, uz odgovorno upravljanje resursima i promišljanje dugoročnog razvoja Malinske-Dubašnice.</a:t>
            </a:r>
          </a:p>
          <a:p>
            <a:pPr algn="just"/>
            <a:endParaRPr lang="en-GB" sz="1200"/>
          </a:p>
          <a:p>
            <a:pPr algn="just"/>
            <a:r>
              <a:rPr lang="en-GB" sz="1200"/>
              <a:t>Hvala vam na povjerenju i podršci. Zajedno nastavljamo graditi Općinu Malinska-Dubašnica kao mjesto ugodnog života, novih mogućnosti i razvoja na dobrobit svih generacija.</a:t>
            </a:r>
          </a:p>
        </p:txBody>
      </p:sp>
      <p:sp>
        <p:nvSpPr>
          <p:cNvPr id="4" name="Text 2"/>
          <p:cNvSpPr txBox="1"/>
          <p:nvPr/>
        </p:nvSpPr>
        <p:spPr>
          <a:xfrm>
            <a:off x="5943600" y="4480560"/>
            <a:ext cx="2743200" cy="320040"/>
          </a:xfrm>
          <a:prstGeom prst="rect">
            <a:avLst/>
          </a:prstGeom>
          <a:noFill/>
          <a:ln/>
        </p:spPr>
        <p:txBody>
          <a:bodyPr wrap="square" lIns="0" tIns="0" rIns="0" bIns="0" rtlCol="0" anchor="ctr"/>
          <a:lstStyle/>
          <a:p>
            <a:pPr marL="0" indent="0" algn="r">
              <a:buNone/>
            </a:pPr>
            <a:r>
              <a:rPr lang="en-US" sz="1200" b="1" i="1" dirty="0">
                <a:solidFill>
                  <a:srgbClr val="0E7490"/>
                </a:solidFill>
                <a:latin typeface="Calibri" pitchFamily="34" charset="0"/>
                <a:ea typeface="Calibri" pitchFamily="34" charset="-122"/>
                <a:cs typeface="Calibri" pitchFamily="34" charset="-120"/>
              </a:rPr>
              <a:t>Vaš načelnik</a:t>
            </a:r>
            <a:endParaRPr lang="en-US" sz="1200" dirty="0"/>
          </a:p>
        </p:txBody>
      </p:sp>
      <p:sp>
        <p:nvSpPr>
          <p:cNvPr id="5" name="Text 3"/>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7" name="TekstniOkvir 6">
            <a:extLst>
              <a:ext uri="{FF2B5EF4-FFF2-40B4-BE49-F238E27FC236}">
                <a16:creationId xmlns:a16="http://schemas.microsoft.com/office/drawing/2014/main" id="{D7660B2B-81E5-E9C6-D823-E76A0FC5C3D9}"/>
              </a:ext>
            </a:extLst>
          </p:cNvPr>
          <p:cNvSpPr txBox="1"/>
          <p:nvPr/>
        </p:nvSpPr>
        <p:spPr>
          <a:xfrm>
            <a:off x="8568819" y="4715738"/>
            <a:ext cx="235962" cy="215444"/>
          </a:xfrm>
          <a:prstGeom prst="rect">
            <a:avLst/>
          </a:prstGeom>
          <a:noFill/>
        </p:spPr>
        <p:txBody>
          <a:bodyPr wrap="none" rtlCol="0">
            <a:spAutoFit/>
          </a:bodyPr>
          <a:lstStyle/>
          <a:p>
            <a:r>
              <a:rPr lang="en-GB" sz="800"/>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0FDFA"/>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400" b="1" dirty="0">
                <a:solidFill>
                  <a:srgbClr val="0B3D4E"/>
                </a:solidFill>
                <a:latin typeface="Cambria" pitchFamily="34" charset="0"/>
                <a:ea typeface="Cambria" pitchFamily="34" charset="-122"/>
                <a:cs typeface="Cambria" pitchFamily="34" charset="-120"/>
              </a:rPr>
              <a:t>Što je proračun?</a:t>
            </a:r>
            <a:endParaRPr lang="en-US" sz="2400" dirty="0"/>
          </a:p>
        </p:txBody>
      </p:sp>
      <p:sp>
        <p:nvSpPr>
          <p:cNvPr id="3" name="Shape 1"/>
          <p:cNvSpPr/>
          <p:nvPr/>
        </p:nvSpPr>
        <p:spPr>
          <a:xfrm>
            <a:off x="457200" y="822960"/>
            <a:ext cx="8229600" cy="1097280"/>
          </a:xfrm>
          <a:prstGeom prst="roundRect">
            <a:avLst>
              <a:gd name="adj" fmla="val 12500"/>
            </a:avLst>
          </a:prstGeom>
          <a:solidFill>
            <a:srgbClr val="0E7490"/>
          </a:solidFill>
          <a:ln/>
        </p:spPr>
        <p:txBody>
          <a:bodyPr/>
          <a:lstStyle/>
          <a:p>
            <a:endParaRPr lang="en-GB"/>
          </a:p>
        </p:txBody>
      </p:sp>
      <p:sp>
        <p:nvSpPr>
          <p:cNvPr id="4" name="Text 2"/>
          <p:cNvSpPr txBox="1"/>
          <p:nvPr/>
        </p:nvSpPr>
        <p:spPr>
          <a:xfrm>
            <a:off x="640080" y="914400"/>
            <a:ext cx="7863840" cy="91440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Temeljni financijski dokument jedinice lokalne samouprave kojim se procjenjuju prihodi i primici te utvrđuju rashodi i izdaci za proračunsku godinu, s projekcijama za sljedeće dvije godine.</a:t>
            </a:r>
            <a:endParaRPr lang="en-US" sz="1300" dirty="0"/>
          </a:p>
        </p:txBody>
      </p:sp>
      <p:sp>
        <p:nvSpPr>
          <p:cNvPr id="5" name="Shape 3"/>
          <p:cNvSpPr/>
          <p:nvPr/>
        </p:nvSpPr>
        <p:spPr>
          <a:xfrm>
            <a:off x="457200" y="2194560"/>
            <a:ext cx="2651760" cy="2103120"/>
          </a:xfrm>
          <a:prstGeom prst="roundRect">
            <a:avLst>
              <a:gd name="adj" fmla="val 6522"/>
            </a:avLst>
          </a:prstGeom>
          <a:solidFill>
            <a:srgbClr val="FFFFFF"/>
          </a:solidFill>
          <a:ln/>
          <a:effectLst>
            <a:outerShdw blurRad="50800" dist="12700" dir="8100000" algn="bl" rotWithShape="0">
              <a:srgbClr val="000000">
                <a:alpha val="8000"/>
              </a:srgbClr>
            </a:outerShdw>
          </a:effectLst>
        </p:spPr>
        <p:txBody>
          <a:bodyPr/>
          <a:lstStyle/>
          <a:p>
            <a:endParaRPr lang="en-GB"/>
          </a:p>
        </p:txBody>
      </p:sp>
      <p:sp>
        <p:nvSpPr>
          <p:cNvPr id="6" name="Shape 4"/>
          <p:cNvSpPr/>
          <p:nvPr/>
        </p:nvSpPr>
        <p:spPr>
          <a:xfrm>
            <a:off x="1417320" y="2331720"/>
            <a:ext cx="731520" cy="731520"/>
          </a:xfrm>
          <a:prstGeom prst="ellipse">
            <a:avLst/>
          </a:prstGeom>
          <a:solidFill>
            <a:srgbClr val="CCFBF1"/>
          </a:solidFill>
          <a:ln/>
        </p:spPr>
        <p:txBody>
          <a:bodyPr/>
          <a:lstStyle/>
          <a:p>
            <a:endParaRPr lang="en-GB"/>
          </a:p>
        </p:txBody>
      </p:sp>
      <p:sp>
        <p:nvSpPr>
          <p:cNvPr id="7" name="Text 5"/>
          <p:cNvSpPr txBox="1"/>
          <p:nvPr/>
        </p:nvSpPr>
        <p:spPr>
          <a:xfrm>
            <a:off x="1417320" y="2331720"/>
            <a:ext cx="731520" cy="731520"/>
          </a:xfrm>
          <a:prstGeom prst="rect">
            <a:avLst/>
          </a:prstGeom>
          <a:noFill/>
          <a:ln/>
        </p:spPr>
        <p:txBody>
          <a:bodyPr wrap="square" lIns="0" tIns="0" rIns="0" bIns="0" rtlCol="0" anchor="ctr"/>
          <a:lstStyle/>
          <a:p>
            <a:pPr marL="0" indent="0" algn="ctr">
              <a:buNone/>
            </a:pPr>
            <a:r>
              <a:rPr lang="en-US" sz="2240" dirty="0">
                <a:solidFill>
                  <a:srgbClr val="000000"/>
                </a:solidFill>
              </a:rPr>
              <a:t>📊</a:t>
            </a:r>
            <a:endParaRPr lang="en-US" sz="2240" dirty="0"/>
          </a:p>
        </p:txBody>
      </p:sp>
      <p:sp>
        <p:nvSpPr>
          <p:cNvPr id="8" name="Text 6"/>
          <p:cNvSpPr txBox="1"/>
          <p:nvPr/>
        </p:nvSpPr>
        <p:spPr>
          <a:xfrm>
            <a:off x="594360" y="3108960"/>
            <a:ext cx="2377440" cy="320040"/>
          </a:xfrm>
          <a:prstGeom prst="rect">
            <a:avLst/>
          </a:prstGeom>
          <a:noFill/>
          <a:ln/>
        </p:spPr>
        <p:txBody>
          <a:bodyPr wrap="square" lIns="0" tIns="0" rIns="0" bIns="0" rtlCol="0" anchor="ctr"/>
          <a:lstStyle/>
          <a:p>
            <a:pPr marL="0" indent="0" algn="ctr">
              <a:buNone/>
            </a:pPr>
            <a:r>
              <a:rPr lang="en-US" sz="1400" b="1" dirty="0">
                <a:solidFill>
                  <a:srgbClr val="0B3D4E"/>
                </a:solidFill>
                <a:latin typeface="Cambria" pitchFamily="34" charset="0"/>
                <a:ea typeface="Cambria" pitchFamily="34" charset="-122"/>
                <a:cs typeface="Cambria" pitchFamily="34" charset="-120"/>
              </a:rPr>
              <a:t>Opći dio</a:t>
            </a:r>
            <a:endParaRPr lang="en-US" sz="1400" dirty="0"/>
          </a:p>
        </p:txBody>
      </p:sp>
      <p:sp>
        <p:nvSpPr>
          <p:cNvPr id="9" name="Text 7"/>
          <p:cNvSpPr txBox="1"/>
          <p:nvPr/>
        </p:nvSpPr>
        <p:spPr>
          <a:xfrm>
            <a:off x="594360" y="3429000"/>
            <a:ext cx="2377440" cy="777240"/>
          </a:xfrm>
          <a:prstGeom prst="rect">
            <a:avLst/>
          </a:prstGeom>
          <a:noFill/>
          <a:ln/>
        </p:spPr>
        <p:txBody>
          <a:bodyPr wrap="square" lIns="0" tIns="0" rIns="0" bIns="0" rtlCol="0" anchor="ctr"/>
          <a:lstStyle/>
          <a:p>
            <a:pPr marL="0" indent="0" algn="ctr">
              <a:buNone/>
            </a:pPr>
            <a:r>
              <a:rPr lang="en-US" sz="950" dirty="0">
                <a:solidFill>
                  <a:srgbClr val="64748B"/>
                </a:solidFill>
                <a:latin typeface="Calibri" pitchFamily="34" charset="0"/>
                <a:ea typeface="Calibri" pitchFamily="34" charset="-122"/>
                <a:cs typeface="Calibri" pitchFamily="34" charset="-120"/>
              </a:rPr>
              <a:t>Račun prihoda i rashoda te Račun financiranja. Pokazuje odakle dolazi novac i koliko se ukupno troši.</a:t>
            </a:r>
            <a:endParaRPr lang="en-US" sz="950" dirty="0"/>
          </a:p>
        </p:txBody>
      </p:sp>
      <p:sp>
        <p:nvSpPr>
          <p:cNvPr id="10" name="Shape 8"/>
          <p:cNvSpPr/>
          <p:nvPr/>
        </p:nvSpPr>
        <p:spPr>
          <a:xfrm>
            <a:off x="3291840" y="2194560"/>
            <a:ext cx="2651760" cy="2103120"/>
          </a:xfrm>
          <a:prstGeom prst="roundRect">
            <a:avLst>
              <a:gd name="adj" fmla="val 6522"/>
            </a:avLst>
          </a:prstGeom>
          <a:solidFill>
            <a:srgbClr val="FFFFFF"/>
          </a:solidFill>
          <a:ln/>
          <a:effectLst>
            <a:outerShdw blurRad="50800" dist="12700" dir="8100000" algn="bl" rotWithShape="0">
              <a:srgbClr val="000000">
                <a:alpha val="8000"/>
              </a:srgbClr>
            </a:outerShdw>
          </a:effectLst>
        </p:spPr>
        <p:txBody>
          <a:bodyPr/>
          <a:lstStyle/>
          <a:p>
            <a:endParaRPr lang="en-GB"/>
          </a:p>
        </p:txBody>
      </p:sp>
      <p:sp>
        <p:nvSpPr>
          <p:cNvPr id="11" name="Shape 9"/>
          <p:cNvSpPr/>
          <p:nvPr/>
        </p:nvSpPr>
        <p:spPr>
          <a:xfrm>
            <a:off x="4251960" y="2331720"/>
            <a:ext cx="731520" cy="731520"/>
          </a:xfrm>
          <a:prstGeom prst="ellipse">
            <a:avLst/>
          </a:prstGeom>
          <a:solidFill>
            <a:srgbClr val="CCFBF1"/>
          </a:solidFill>
          <a:ln/>
        </p:spPr>
        <p:txBody>
          <a:bodyPr/>
          <a:lstStyle/>
          <a:p>
            <a:endParaRPr lang="en-GB"/>
          </a:p>
        </p:txBody>
      </p:sp>
      <p:sp>
        <p:nvSpPr>
          <p:cNvPr id="12" name="Text 10"/>
          <p:cNvSpPr txBox="1"/>
          <p:nvPr/>
        </p:nvSpPr>
        <p:spPr>
          <a:xfrm>
            <a:off x="4251960" y="2331720"/>
            <a:ext cx="731520" cy="731520"/>
          </a:xfrm>
          <a:prstGeom prst="rect">
            <a:avLst/>
          </a:prstGeom>
          <a:noFill/>
          <a:ln/>
        </p:spPr>
        <p:txBody>
          <a:bodyPr wrap="square" lIns="0" tIns="0" rIns="0" bIns="0" rtlCol="0" anchor="ctr"/>
          <a:lstStyle/>
          <a:p>
            <a:pPr marL="0" indent="0" algn="ctr">
              <a:buNone/>
            </a:pPr>
            <a:r>
              <a:rPr lang="en-US" sz="2240" dirty="0">
                <a:solidFill>
                  <a:srgbClr val="000000"/>
                </a:solidFill>
              </a:rPr>
              <a:t>📋</a:t>
            </a:r>
            <a:endParaRPr lang="en-US" sz="2240" dirty="0"/>
          </a:p>
        </p:txBody>
      </p:sp>
      <p:sp>
        <p:nvSpPr>
          <p:cNvPr id="13" name="Text 11"/>
          <p:cNvSpPr txBox="1"/>
          <p:nvPr/>
        </p:nvSpPr>
        <p:spPr>
          <a:xfrm>
            <a:off x="3429000" y="3108960"/>
            <a:ext cx="2377440" cy="320040"/>
          </a:xfrm>
          <a:prstGeom prst="rect">
            <a:avLst/>
          </a:prstGeom>
          <a:noFill/>
          <a:ln/>
        </p:spPr>
        <p:txBody>
          <a:bodyPr wrap="square" lIns="0" tIns="0" rIns="0" bIns="0" rtlCol="0" anchor="ctr"/>
          <a:lstStyle/>
          <a:p>
            <a:pPr marL="0" indent="0" algn="ctr">
              <a:buNone/>
            </a:pPr>
            <a:r>
              <a:rPr lang="en-US" sz="1400" b="1" dirty="0">
                <a:solidFill>
                  <a:srgbClr val="0B3D4E"/>
                </a:solidFill>
                <a:latin typeface="Cambria" pitchFamily="34" charset="0"/>
                <a:ea typeface="Cambria" pitchFamily="34" charset="-122"/>
                <a:cs typeface="Cambria" pitchFamily="34" charset="-120"/>
              </a:rPr>
              <a:t>Posebni dio</a:t>
            </a:r>
            <a:endParaRPr lang="en-US" sz="1400" dirty="0"/>
          </a:p>
        </p:txBody>
      </p:sp>
      <p:sp>
        <p:nvSpPr>
          <p:cNvPr id="14" name="Text 12"/>
          <p:cNvSpPr txBox="1"/>
          <p:nvPr/>
        </p:nvSpPr>
        <p:spPr>
          <a:xfrm>
            <a:off x="3429000" y="3429000"/>
            <a:ext cx="2377440" cy="777240"/>
          </a:xfrm>
          <a:prstGeom prst="rect">
            <a:avLst/>
          </a:prstGeom>
          <a:noFill/>
          <a:ln/>
        </p:spPr>
        <p:txBody>
          <a:bodyPr wrap="square" lIns="0" tIns="0" rIns="0" bIns="0" rtlCol="0" anchor="ctr"/>
          <a:lstStyle/>
          <a:p>
            <a:pPr marL="0" indent="0" algn="ctr">
              <a:buNone/>
            </a:pPr>
            <a:r>
              <a:rPr lang="en-US" sz="950" dirty="0">
                <a:solidFill>
                  <a:srgbClr val="64748B"/>
                </a:solidFill>
                <a:latin typeface="Calibri" pitchFamily="34" charset="0"/>
                <a:ea typeface="Calibri" pitchFamily="34" charset="-122"/>
                <a:cs typeface="Calibri" pitchFamily="34" charset="-120"/>
              </a:rPr>
              <a:t>Plan rashoda i izdataka po programima, aktivnostima i projektima – pokazuje na što se novac troši.</a:t>
            </a:r>
            <a:endParaRPr lang="en-US" sz="950" dirty="0"/>
          </a:p>
        </p:txBody>
      </p:sp>
      <p:sp>
        <p:nvSpPr>
          <p:cNvPr id="15" name="Shape 13"/>
          <p:cNvSpPr/>
          <p:nvPr/>
        </p:nvSpPr>
        <p:spPr>
          <a:xfrm>
            <a:off x="6126480" y="2194560"/>
            <a:ext cx="2651760" cy="2103120"/>
          </a:xfrm>
          <a:prstGeom prst="roundRect">
            <a:avLst>
              <a:gd name="adj" fmla="val 6522"/>
            </a:avLst>
          </a:prstGeom>
          <a:solidFill>
            <a:srgbClr val="FFFFFF"/>
          </a:solidFill>
          <a:ln/>
          <a:effectLst>
            <a:outerShdw blurRad="50800" dist="12700" dir="8100000" algn="bl" rotWithShape="0">
              <a:srgbClr val="000000">
                <a:alpha val="8000"/>
              </a:srgbClr>
            </a:outerShdw>
          </a:effectLst>
        </p:spPr>
        <p:txBody>
          <a:bodyPr/>
          <a:lstStyle/>
          <a:p>
            <a:endParaRPr lang="en-GB"/>
          </a:p>
        </p:txBody>
      </p:sp>
      <p:sp>
        <p:nvSpPr>
          <p:cNvPr id="16" name="Shape 14"/>
          <p:cNvSpPr/>
          <p:nvPr/>
        </p:nvSpPr>
        <p:spPr>
          <a:xfrm>
            <a:off x="7086600" y="2331720"/>
            <a:ext cx="731520" cy="731520"/>
          </a:xfrm>
          <a:prstGeom prst="ellipse">
            <a:avLst/>
          </a:prstGeom>
          <a:solidFill>
            <a:srgbClr val="CCFBF1"/>
          </a:solidFill>
          <a:ln/>
        </p:spPr>
        <p:txBody>
          <a:bodyPr/>
          <a:lstStyle/>
          <a:p>
            <a:endParaRPr lang="en-GB"/>
          </a:p>
        </p:txBody>
      </p:sp>
      <p:sp>
        <p:nvSpPr>
          <p:cNvPr id="17" name="Text 15"/>
          <p:cNvSpPr txBox="1"/>
          <p:nvPr/>
        </p:nvSpPr>
        <p:spPr>
          <a:xfrm>
            <a:off x="7086600" y="2331720"/>
            <a:ext cx="731520" cy="731520"/>
          </a:xfrm>
          <a:prstGeom prst="rect">
            <a:avLst/>
          </a:prstGeom>
          <a:noFill/>
          <a:ln/>
        </p:spPr>
        <p:txBody>
          <a:bodyPr wrap="square" lIns="0" tIns="0" rIns="0" bIns="0" rtlCol="0" anchor="ctr"/>
          <a:lstStyle/>
          <a:p>
            <a:pPr marL="0" indent="0" algn="ctr">
              <a:buNone/>
            </a:pPr>
            <a:r>
              <a:rPr lang="en-US" sz="2240" dirty="0">
                <a:solidFill>
                  <a:srgbClr val="000000"/>
                </a:solidFill>
              </a:rPr>
              <a:t>🎯</a:t>
            </a:r>
            <a:endParaRPr lang="en-US" sz="2240" dirty="0"/>
          </a:p>
        </p:txBody>
      </p:sp>
      <p:sp>
        <p:nvSpPr>
          <p:cNvPr id="18" name="Text 16"/>
          <p:cNvSpPr txBox="1"/>
          <p:nvPr/>
        </p:nvSpPr>
        <p:spPr>
          <a:xfrm>
            <a:off x="6263640" y="3108960"/>
            <a:ext cx="2377440" cy="320040"/>
          </a:xfrm>
          <a:prstGeom prst="rect">
            <a:avLst/>
          </a:prstGeom>
          <a:noFill/>
          <a:ln/>
        </p:spPr>
        <p:txBody>
          <a:bodyPr wrap="square" lIns="0" tIns="0" rIns="0" bIns="0" rtlCol="0" anchor="ctr"/>
          <a:lstStyle/>
          <a:p>
            <a:pPr marL="0" indent="0" algn="ctr">
              <a:buNone/>
            </a:pPr>
            <a:r>
              <a:rPr lang="en-US" sz="1400" b="1">
                <a:solidFill>
                  <a:srgbClr val="0B3D4E"/>
                </a:solidFill>
                <a:latin typeface="Cambria" pitchFamily="34" charset="0"/>
                <a:ea typeface="Cambria" pitchFamily="34" charset="-122"/>
                <a:cs typeface="Cambria" pitchFamily="34" charset="-120"/>
              </a:rPr>
              <a:t>Plan razvojnih programa</a:t>
            </a:r>
            <a:endParaRPr lang="en-US" sz="1400" dirty="0"/>
          </a:p>
        </p:txBody>
      </p:sp>
      <p:sp>
        <p:nvSpPr>
          <p:cNvPr id="19" name="Text 17"/>
          <p:cNvSpPr txBox="1"/>
          <p:nvPr/>
        </p:nvSpPr>
        <p:spPr>
          <a:xfrm>
            <a:off x="6263640" y="3429000"/>
            <a:ext cx="2377440" cy="777240"/>
          </a:xfrm>
          <a:prstGeom prst="rect">
            <a:avLst/>
          </a:prstGeom>
          <a:noFill/>
          <a:ln/>
        </p:spPr>
        <p:txBody>
          <a:bodyPr wrap="square" lIns="0" tIns="0" rIns="0" bIns="0" rtlCol="0" anchor="ctr"/>
          <a:lstStyle/>
          <a:p>
            <a:pPr marL="0" indent="0" algn="ctr">
              <a:buNone/>
            </a:pPr>
            <a:r>
              <a:rPr lang="en-US" sz="950" dirty="0">
                <a:solidFill>
                  <a:srgbClr val="64748B"/>
                </a:solidFill>
                <a:latin typeface="Calibri" pitchFamily="34" charset="0"/>
                <a:ea typeface="Calibri" pitchFamily="34" charset="-122"/>
                <a:cs typeface="Calibri" pitchFamily="34" charset="-120"/>
              </a:rPr>
              <a:t>Dokument s ciljevima i prioritetima razvoja za trogodišnje razdoblje povezan s proračunom.</a:t>
            </a:r>
            <a:endParaRPr lang="en-US" sz="950" dirty="0"/>
          </a:p>
        </p:txBody>
      </p:sp>
      <p:sp>
        <p:nvSpPr>
          <p:cNvPr id="20" name="Shape 18"/>
          <p:cNvSpPr/>
          <p:nvPr/>
        </p:nvSpPr>
        <p:spPr>
          <a:xfrm>
            <a:off x="1507586" y="4426712"/>
            <a:ext cx="5793247" cy="236728"/>
          </a:xfrm>
          <a:prstGeom prst="roundRect">
            <a:avLst>
              <a:gd name="adj" fmla="val 22222"/>
            </a:avLst>
          </a:prstGeom>
          <a:solidFill>
            <a:srgbClr val="FEF3C7"/>
          </a:solidFill>
          <a:ln/>
        </p:spPr>
        <p:txBody>
          <a:bodyPr/>
          <a:lstStyle/>
          <a:p>
            <a:endParaRPr lang="en-GB"/>
          </a:p>
        </p:txBody>
      </p:sp>
      <p:sp>
        <p:nvSpPr>
          <p:cNvPr id="21" name="Text 19"/>
          <p:cNvSpPr txBox="1"/>
          <p:nvPr/>
        </p:nvSpPr>
        <p:spPr>
          <a:xfrm>
            <a:off x="1674797" y="4434839"/>
            <a:ext cx="5535770" cy="210425"/>
          </a:xfrm>
          <a:prstGeom prst="rect">
            <a:avLst/>
          </a:prstGeom>
          <a:noFill/>
          <a:ln/>
        </p:spPr>
        <p:txBody>
          <a:bodyPr wrap="square" lIns="0" tIns="0" rIns="0" bIns="0" rtlCol="0" anchor="ctr"/>
          <a:lstStyle/>
          <a:p>
            <a:pPr marL="0" indent="0">
              <a:buNone/>
            </a:pPr>
            <a:r>
              <a:rPr lang="en-US" sz="1000" dirty="0">
                <a:solidFill>
                  <a:srgbClr val="1E293B"/>
                </a:solidFill>
                <a:latin typeface="Calibri" pitchFamily="34" charset="0"/>
                <a:ea typeface="Calibri" pitchFamily="34" charset="-122"/>
                <a:cs typeface="Calibri" pitchFamily="34" charset="-120"/>
              </a:rPr>
              <a:t>⚡ Proračun nije statičan – može se mijenjati tijekom godine donošenjem Izmjena i dopuna (Rebalans).</a:t>
            </a:r>
            <a:endParaRPr lang="en-US" sz="1000" dirty="0"/>
          </a:p>
        </p:txBody>
      </p:sp>
      <p:sp>
        <p:nvSpPr>
          <p:cNvPr id="22" name="Text 20"/>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25" name="TekstniOkvir 24">
            <a:extLst>
              <a:ext uri="{FF2B5EF4-FFF2-40B4-BE49-F238E27FC236}">
                <a16:creationId xmlns:a16="http://schemas.microsoft.com/office/drawing/2014/main" id="{CAE50BBE-3C85-C554-D7BC-8AABBFFB6A72}"/>
              </a:ext>
            </a:extLst>
          </p:cNvPr>
          <p:cNvSpPr txBox="1"/>
          <p:nvPr/>
        </p:nvSpPr>
        <p:spPr>
          <a:xfrm>
            <a:off x="8568819" y="4715738"/>
            <a:ext cx="235962" cy="215444"/>
          </a:xfrm>
          <a:prstGeom prst="rect">
            <a:avLst/>
          </a:prstGeom>
          <a:noFill/>
        </p:spPr>
        <p:txBody>
          <a:bodyPr wrap="none" rtlCol="0">
            <a:spAutoFit/>
          </a:bodyPr>
          <a:lstStyle/>
          <a:p>
            <a:r>
              <a:rPr lang="en-GB" sz="800"/>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400" b="1" dirty="0">
                <a:solidFill>
                  <a:srgbClr val="0B3D4E"/>
                </a:solidFill>
                <a:latin typeface="Cambria" pitchFamily="34" charset="0"/>
                <a:ea typeface="Cambria" pitchFamily="34" charset="-122"/>
                <a:cs typeface="Cambria" pitchFamily="34" charset="-120"/>
              </a:rPr>
              <a:t>Postupak donošenja proračuna</a:t>
            </a:r>
            <a:endParaRPr lang="en-US" sz="2400" dirty="0"/>
          </a:p>
        </p:txBody>
      </p:sp>
      <p:sp>
        <p:nvSpPr>
          <p:cNvPr id="3" name="Shape 1"/>
          <p:cNvSpPr/>
          <p:nvPr/>
        </p:nvSpPr>
        <p:spPr>
          <a:xfrm>
            <a:off x="640080" y="914400"/>
            <a:ext cx="594360" cy="594360"/>
          </a:xfrm>
          <a:prstGeom prst="ellipse">
            <a:avLst/>
          </a:prstGeom>
          <a:solidFill>
            <a:srgbClr val="0E7490"/>
          </a:solidFill>
          <a:ln/>
        </p:spPr>
        <p:txBody>
          <a:bodyPr/>
          <a:lstStyle/>
          <a:p>
            <a:endParaRPr lang="en-GB"/>
          </a:p>
        </p:txBody>
      </p:sp>
      <p:sp>
        <p:nvSpPr>
          <p:cNvPr id="4" name="Text 2"/>
          <p:cNvSpPr txBox="1"/>
          <p:nvPr/>
        </p:nvSpPr>
        <p:spPr>
          <a:xfrm>
            <a:off x="640080" y="914400"/>
            <a:ext cx="594360" cy="5943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1</a:t>
            </a:r>
            <a:endParaRPr lang="en-US" sz="2200" dirty="0"/>
          </a:p>
        </p:txBody>
      </p:sp>
      <p:sp>
        <p:nvSpPr>
          <p:cNvPr id="5" name="Text 3"/>
          <p:cNvSpPr txBox="1"/>
          <p:nvPr/>
        </p:nvSpPr>
        <p:spPr>
          <a:xfrm>
            <a:off x="1463040" y="932688"/>
            <a:ext cx="6858000" cy="274320"/>
          </a:xfrm>
          <a:prstGeom prst="rect">
            <a:avLst/>
          </a:prstGeom>
          <a:noFill/>
          <a:ln/>
        </p:spPr>
        <p:txBody>
          <a:bodyPr wrap="square" lIns="0" tIns="0" rIns="0" bIns="0" rtlCol="0" anchor="ctr"/>
          <a:lstStyle/>
          <a:p>
            <a:pPr marL="0" indent="0">
              <a:buNone/>
            </a:pPr>
            <a:r>
              <a:rPr lang="en-US" sz="1400" b="1" dirty="0">
                <a:solidFill>
                  <a:srgbClr val="0B3D4E"/>
                </a:solidFill>
                <a:latin typeface="Cambria" pitchFamily="34" charset="0"/>
                <a:ea typeface="Cambria" pitchFamily="34" charset="-122"/>
                <a:cs typeface="Cambria" pitchFamily="34" charset="-120"/>
              </a:rPr>
              <a:t>Upravni odjel za financije</a:t>
            </a:r>
            <a:endParaRPr lang="en-US" sz="1400" dirty="0"/>
          </a:p>
        </p:txBody>
      </p:sp>
      <p:sp>
        <p:nvSpPr>
          <p:cNvPr id="6" name="Text 4"/>
          <p:cNvSpPr txBox="1"/>
          <p:nvPr/>
        </p:nvSpPr>
        <p:spPr>
          <a:xfrm>
            <a:off x="1463040" y="1207008"/>
            <a:ext cx="6858000" cy="274320"/>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Dostavlja Nacrt prijedloga proračuna Načelniku do 15. listopada</a:t>
            </a:r>
            <a:endParaRPr lang="en-US" sz="1100" dirty="0"/>
          </a:p>
        </p:txBody>
      </p:sp>
      <p:sp>
        <p:nvSpPr>
          <p:cNvPr id="7" name="Shape 5"/>
          <p:cNvSpPr/>
          <p:nvPr/>
        </p:nvSpPr>
        <p:spPr>
          <a:xfrm>
            <a:off x="914400" y="1508760"/>
            <a:ext cx="36576" cy="365760"/>
          </a:xfrm>
          <a:prstGeom prst="rect">
            <a:avLst/>
          </a:prstGeom>
          <a:solidFill>
            <a:srgbClr val="CCFBF1"/>
          </a:solidFill>
          <a:ln/>
        </p:spPr>
        <p:txBody>
          <a:bodyPr/>
          <a:lstStyle/>
          <a:p>
            <a:endParaRPr lang="en-GB"/>
          </a:p>
        </p:txBody>
      </p:sp>
      <p:sp>
        <p:nvSpPr>
          <p:cNvPr id="8" name="Shape 6"/>
          <p:cNvSpPr/>
          <p:nvPr/>
        </p:nvSpPr>
        <p:spPr>
          <a:xfrm>
            <a:off x="640080" y="1874520"/>
            <a:ext cx="594360" cy="594360"/>
          </a:xfrm>
          <a:prstGeom prst="ellipse">
            <a:avLst/>
          </a:prstGeom>
          <a:solidFill>
            <a:srgbClr val="14B8A6"/>
          </a:solidFill>
          <a:ln/>
        </p:spPr>
        <p:txBody>
          <a:bodyPr/>
          <a:lstStyle/>
          <a:p>
            <a:endParaRPr lang="en-GB"/>
          </a:p>
        </p:txBody>
      </p:sp>
      <p:sp>
        <p:nvSpPr>
          <p:cNvPr id="9" name="Text 7"/>
          <p:cNvSpPr txBox="1"/>
          <p:nvPr/>
        </p:nvSpPr>
        <p:spPr>
          <a:xfrm>
            <a:off x="640080" y="1874520"/>
            <a:ext cx="594360" cy="5943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2</a:t>
            </a:r>
            <a:endParaRPr lang="en-US" sz="2200" dirty="0"/>
          </a:p>
        </p:txBody>
      </p:sp>
      <p:sp>
        <p:nvSpPr>
          <p:cNvPr id="10" name="Text 8"/>
          <p:cNvSpPr txBox="1"/>
          <p:nvPr/>
        </p:nvSpPr>
        <p:spPr>
          <a:xfrm>
            <a:off x="1463040" y="1892808"/>
            <a:ext cx="6858000" cy="274320"/>
          </a:xfrm>
          <a:prstGeom prst="rect">
            <a:avLst/>
          </a:prstGeom>
          <a:noFill/>
          <a:ln/>
        </p:spPr>
        <p:txBody>
          <a:bodyPr wrap="square" lIns="0" tIns="0" rIns="0" bIns="0" rtlCol="0" anchor="ctr"/>
          <a:lstStyle/>
          <a:p>
            <a:pPr marL="0" indent="0">
              <a:buNone/>
            </a:pPr>
            <a:r>
              <a:rPr lang="en-US" sz="1400" b="1" dirty="0">
                <a:solidFill>
                  <a:srgbClr val="0B3D4E"/>
                </a:solidFill>
                <a:latin typeface="Cambria" pitchFamily="34" charset="0"/>
                <a:ea typeface="Cambria" pitchFamily="34" charset="-122"/>
                <a:cs typeface="Cambria" pitchFamily="34" charset="-120"/>
              </a:rPr>
              <a:t>Općinski načelnik</a:t>
            </a:r>
            <a:endParaRPr lang="en-US" sz="1400" dirty="0"/>
          </a:p>
        </p:txBody>
      </p:sp>
      <p:sp>
        <p:nvSpPr>
          <p:cNvPr id="11" name="Text 9"/>
          <p:cNvSpPr txBox="1"/>
          <p:nvPr/>
        </p:nvSpPr>
        <p:spPr>
          <a:xfrm>
            <a:off x="1463040" y="2167128"/>
            <a:ext cx="6858000" cy="274320"/>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Razmatra nacrt te konačan prijedlog dostavlja Općinskom vijeću do 15. studenog</a:t>
            </a:r>
            <a:endParaRPr lang="en-US" sz="1100" dirty="0"/>
          </a:p>
        </p:txBody>
      </p:sp>
      <p:sp>
        <p:nvSpPr>
          <p:cNvPr id="12" name="Shape 10"/>
          <p:cNvSpPr/>
          <p:nvPr/>
        </p:nvSpPr>
        <p:spPr>
          <a:xfrm>
            <a:off x="914400" y="2468880"/>
            <a:ext cx="36576" cy="365760"/>
          </a:xfrm>
          <a:prstGeom prst="rect">
            <a:avLst/>
          </a:prstGeom>
          <a:solidFill>
            <a:srgbClr val="CCFBF1"/>
          </a:solidFill>
          <a:ln/>
        </p:spPr>
        <p:txBody>
          <a:bodyPr/>
          <a:lstStyle/>
          <a:p>
            <a:endParaRPr lang="en-GB"/>
          </a:p>
        </p:txBody>
      </p:sp>
      <p:sp>
        <p:nvSpPr>
          <p:cNvPr id="13" name="Shape 11"/>
          <p:cNvSpPr/>
          <p:nvPr/>
        </p:nvSpPr>
        <p:spPr>
          <a:xfrm>
            <a:off x="640080" y="2834640"/>
            <a:ext cx="594360" cy="594360"/>
          </a:xfrm>
          <a:prstGeom prst="ellipse">
            <a:avLst/>
          </a:prstGeom>
          <a:solidFill>
            <a:srgbClr val="F59E0B"/>
          </a:solidFill>
          <a:ln/>
        </p:spPr>
        <p:txBody>
          <a:bodyPr/>
          <a:lstStyle/>
          <a:p>
            <a:endParaRPr lang="en-GB"/>
          </a:p>
        </p:txBody>
      </p:sp>
      <p:sp>
        <p:nvSpPr>
          <p:cNvPr id="14" name="Text 12"/>
          <p:cNvSpPr txBox="1"/>
          <p:nvPr/>
        </p:nvSpPr>
        <p:spPr>
          <a:xfrm>
            <a:off x="640080" y="2834640"/>
            <a:ext cx="594360" cy="5943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3</a:t>
            </a:r>
            <a:endParaRPr lang="en-US" sz="2200" dirty="0"/>
          </a:p>
        </p:txBody>
      </p:sp>
      <p:sp>
        <p:nvSpPr>
          <p:cNvPr id="15" name="Text 13"/>
          <p:cNvSpPr txBox="1"/>
          <p:nvPr/>
        </p:nvSpPr>
        <p:spPr>
          <a:xfrm>
            <a:off x="1463040" y="2852928"/>
            <a:ext cx="6858000" cy="274320"/>
          </a:xfrm>
          <a:prstGeom prst="rect">
            <a:avLst/>
          </a:prstGeom>
          <a:noFill/>
          <a:ln/>
        </p:spPr>
        <p:txBody>
          <a:bodyPr wrap="square" lIns="0" tIns="0" rIns="0" bIns="0" rtlCol="0" anchor="ctr"/>
          <a:lstStyle/>
          <a:p>
            <a:pPr marL="0" indent="0">
              <a:buNone/>
            </a:pPr>
            <a:r>
              <a:rPr lang="en-US" sz="1400" b="1" dirty="0">
                <a:solidFill>
                  <a:srgbClr val="0B3D4E"/>
                </a:solidFill>
                <a:latin typeface="Cambria" pitchFamily="34" charset="0"/>
                <a:ea typeface="Cambria" pitchFamily="34" charset="-122"/>
                <a:cs typeface="Cambria" pitchFamily="34" charset="-120"/>
              </a:rPr>
              <a:t>Općinsko vijeće</a:t>
            </a:r>
            <a:endParaRPr lang="en-US" sz="1400" dirty="0"/>
          </a:p>
        </p:txBody>
      </p:sp>
      <p:sp>
        <p:nvSpPr>
          <p:cNvPr id="16" name="Text 14"/>
          <p:cNvSpPr txBox="1"/>
          <p:nvPr/>
        </p:nvSpPr>
        <p:spPr>
          <a:xfrm>
            <a:off x="1463040" y="3127248"/>
            <a:ext cx="6858000" cy="274320"/>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Raspravlja i donosi Proračun Općine do kraja tekuće godine</a:t>
            </a:r>
            <a:endParaRPr lang="en-US" sz="1100" dirty="0"/>
          </a:p>
        </p:txBody>
      </p:sp>
      <p:sp>
        <p:nvSpPr>
          <p:cNvPr id="17" name="Shape 15"/>
          <p:cNvSpPr/>
          <p:nvPr/>
        </p:nvSpPr>
        <p:spPr>
          <a:xfrm>
            <a:off x="914400" y="3429000"/>
            <a:ext cx="36576" cy="365760"/>
          </a:xfrm>
          <a:prstGeom prst="rect">
            <a:avLst/>
          </a:prstGeom>
          <a:solidFill>
            <a:srgbClr val="CCFBF1"/>
          </a:solidFill>
          <a:ln/>
        </p:spPr>
        <p:txBody>
          <a:bodyPr/>
          <a:lstStyle/>
          <a:p>
            <a:endParaRPr lang="en-GB"/>
          </a:p>
        </p:txBody>
      </p:sp>
      <p:sp>
        <p:nvSpPr>
          <p:cNvPr id="18" name="Shape 16"/>
          <p:cNvSpPr/>
          <p:nvPr/>
        </p:nvSpPr>
        <p:spPr>
          <a:xfrm>
            <a:off x="640080" y="3794760"/>
            <a:ext cx="594360" cy="594360"/>
          </a:xfrm>
          <a:prstGeom prst="ellipse">
            <a:avLst/>
          </a:prstGeom>
          <a:solidFill>
            <a:srgbClr val="0B3D4E"/>
          </a:solidFill>
          <a:ln/>
        </p:spPr>
        <p:txBody>
          <a:bodyPr/>
          <a:lstStyle/>
          <a:p>
            <a:endParaRPr lang="en-GB"/>
          </a:p>
        </p:txBody>
      </p:sp>
      <p:sp>
        <p:nvSpPr>
          <p:cNvPr id="19" name="Text 17"/>
          <p:cNvSpPr txBox="1"/>
          <p:nvPr/>
        </p:nvSpPr>
        <p:spPr>
          <a:xfrm>
            <a:off x="640080" y="3794760"/>
            <a:ext cx="594360" cy="5943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4</a:t>
            </a:r>
            <a:endParaRPr lang="en-US" sz="2200" dirty="0"/>
          </a:p>
        </p:txBody>
      </p:sp>
      <p:sp>
        <p:nvSpPr>
          <p:cNvPr id="20" name="Text 18"/>
          <p:cNvSpPr txBox="1"/>
          <p:nvPr/>
        </p:nvSpPr>
        <p:spPr>
          <a:xfrm>
            <a:off x="1463040" y="3813048"/>
            <a:ext cx="6858000" cy="274320"/>
          </a:xfrm>
          <a:prstGeom prst="rect">
            <a:avLst/>
          </a:prstGeom>
          <a:noFill/>
          <a:ln/>
        </p:spPr>
        <p:txBody>
          <a:bodyPr wrap="square" lIns="0" tIns="0" rIns="0" bIns="0" rtlCol="0" anchor="ctr"/>
          <a:lstStyle/>
          <a:p>
            <a:pPr marL="0" indent="0">
              <a:buNone/>
            </a:pPr>
            <a:r>
              <a:rPr lang="en-US" sz="1400" b="1" dirty="0">
                <a:solidFill>
                  <a:srgbClr val="0B3D4E"/>
                </a:solidFill>
                <a:latin typeface="Cambria" pitchFamily="34" charset="0"/>
                <a:ea typeface="Cambria" pitchFamily="34" charset="-122"/>
                <a:cs typeface="Cambria" pitchFamily="34" charset="-120"/>
              </a:rPr>
              <a:t>Javna objava</a:t>
            </a:r>
            <a:endParaRPr lang="en-US" sz="1400" dirty="0"/>
          </a:p>
        </p:txBody>
      </p:sp>
      <p:sp>
        <p:nvSpPr>
          <p:cNvPr id="21" name="Text 19"/>
          <p:cNvSpPr txBox="1"/>
          <p:nvPr/>
        </p:nvSpPr>
        <p:spPr>
          <a:xfrm>
            <a:off x="1463040" y="4087368"/>
            <a:ext cx="6858000" cy="274320"/>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Proračun se objavljuje u Službenim novinama PGŽ</a:t>
            </a:r>
            <a:endParaRPr lang="en-US" sz="1100" dirty="0"/>
          </a:p>
        </p:txBody>
      </p:sp>
      <p:sp>
        <p:nvSpPr>
          <p:cNvPr id="22" name="Shape 20"/>
          <p:cNvSpPr/>
          <p:nvPr/>
        </p:nvSpPr>
        <p:spPr>
          <a:xfrm>
            <a:off x="3062102" y="4640603"/>
            <a:ext cx="4990077" cy="351885"/>
          </a:xfrm>
          <a:prstGeom prst="roundRect">
            <a:avLst>
              <a:gd name="adj" fmla="val 28571"/>
            </a:avLst>
          </a:prstGeom>
          <a:solidFill>
            <a:srgbClr val="CCFBF1"/>
          </a:solidFill>
          <a:ln/>
        </p:spPr>
        <p:txBody>
          <a:bodyPr/>
          <a:lstStyle/>
          <a:p>
            <a:endParaRPr lang="en-GB"/>
          </a:p>
        </p:txBody>
      </p:sp>
      <p:sp>
        <p:nvSpPr>
          <p:cNvPr id="23" name="Text 21"/>
          <p:cNvSpPr txBox="1"/>
          <p:nvPr/>
        </p:nvSpPr>
        <p:spPr>
          <a:xfrm>
            <a:off x="3168453" y="4663440"/>
            <a:ext cx="4838234" cy="301616"/>
          </a:xfrm>
          <a:prstGeom prst="rect">
            <a:avLst/>
          </a:prstGeom>
          <a:noFill/>
          <a:ln/>
        </p:spPr>
        <p:txBody>
          <a:bodyPr wrap="square" lIns="0" tIns="0" rIns="0" bIns="0" rtlCol="0" anchor="ctr"/>
          <a:lstStyle/>
          <a:p>
            <a:pPr marL="0" indent="0">
              <a:buNone/>
            </a:pPr>
            <a:r>
              <a:rPr lang="en-US" sz="950" i="1" dirty="0">
                <a:solidFill>
                  <a:srgbClr val="0E7490"/>
                </a:solidFill>
                <a:latin typeface="Calibri" pitchFamily="34" charset="0"/>
                <a:ea typeface="Calibri" pitchFamily="34" charset="-122"/>
                <a:cs typeface="Calibri" pitchFamily="34" charset="-120"/>
              </a:rPr>
              <a:t>Procedura donošenja rebalansa proračuna identična je proceduri donošenja osnovnog proračuna.</a:t>
            </a:r>
            <a:endParaRPr lang="en-US" sz="950" dirty="0"/>
          </a:p>
        </p:txBody>
      </p:sp>
      <p:sp>
        <p:nvSpPr>
          <p:cNvPr id="24" name="Text 22"/>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27" name="TekstniOkvir 26">
            <a:extLst>
              <a:ext uri="{FF2B5EF4-FFF2-40B4-BE49-F238E27FC236}">
                <a16:creationId xmlns:a16="http://schemas.microsoft.com/office/drawing/2014/main" id="{DED08C23-6FF4-3D7E-FB28-0581EECB13F6}"/>
              </a:ext>
            </a:extLst>
          </p:cNvPr>
          <p:cNvSpPr txBox="1"/>
          <p:nvPr/>
        </p:nvSpPr>
        <p:spPr>
          <a:xfrm>
            <a:off x="8568819" y="4715738"/>
            <a:ext cx="235962" cy="215444"/>
          </a:xfrm>
          <a:prstGeom prst="rect">
            <a:avLst/>
          </a:prstGeom>
          <a:noFill/>
        </p:spPr>
        <p:txBody>
          <a:bodyPr wrap="none" rtlCol="0">
            <a:spAutoFit/>
          </a:bodyPr>
          <a:lstStyle/>
          <a:p>
            <a:r>
              <a:rPr lang="en-GB" sz="800"/>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457200" y="274320"/>
            <a:ext cx="8229600" cy="640080"/>
          </a:xfrm>
          <a:prstGeom prst="roundRect">
            <a:avLst>
              <a:gd name="adj" fmla="val 17143"/>
            </a:avLst>
          </a:prstGeom>
          <a:solidFill>
            <a:srgbClr val="0E7490"/>
          </a:solidFill>
          <a:ln/>
        </p:spPr>
        <p:txBody>
          <a:bodyPr/>
          <a:lstStyle/>
          <a:p>
            <a:endParaRPr lang="en-GB"/>
          </a:p>
        </p:txBody>
      </p:sp>
      <p:sp>
        <p:nvSpPr>
          <p:cNvPr id="3" name="Text 1"/>
          <p:cNvSpPr txBox="1"/>
          <p:nvPr/>
        </p:nvSpPr>
        <p:spPr>
          <a:xfrm>
            <a:off x="640080" y="320040"/>
            <a:ext cx="786384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Odakle sve dolazi novac u općinski proračun?</a:t>
            </a:r>
            <a:endParaRPr lang="en-US" sz="2200" dirty="0"/>
          </a:p>
        </p:txBody>
      </p:sp>
      <p:sp>
        <p:nvSpPr>
          <p:cNvPr id="4" name="Shape 2"/>
          <p:cNvSpPr/>
          <p:nvPr/>
        </p:nvSpPr>
        <p:spPr>
          <a:xfrm>
            <a:off x="457200" y="1097280"/>
            <a:ext cx="3931920" cy="2377440"/>
          </a:xfrm>
          <a:prstGeom prst="roundRect">
            <a:avLst>
              <a:gd name="adj" fmla="val 4615"/>
            </a:avLst>
          </a:prstGeom>
          <a:solidFill>
            <a:srgbClr val="F0FDFA"/>
          </a:solidFill>
          <a:ln/>
        </p:spPr>
        <p:txBody>
          <a:bodyPr/>
          <a:lstStyle/>
          <a:p>
            <a:endParaRPr lang="en-GB"/>
          </a:p>
        </p:txBody>
      </p:sp>
      <p:sp>
        <p:nvSpPr>
          <p:cNvPr id="5" name="Shape 3"/>
          <p:cNvSpPr/>
          <p:nvPr/>
        </p:nvSpPr>
        <p:spPr>
          <a:xfrm>
            <a:off x="640080" y="1188720"/>
            <a:ext cx="365760" cy="365760"/>
          </a:xfrm>
          <a:prstGeom prst="ellipse">
            <a:avLst/>
          </a:prstGeom>
          <a:solidFill>
            <a:srgbClr val="14B8A6"/>
          </a:solidFill>
          <a:ln/>
        </p:spPr>
        <p:txBody>
          <a:bodyPr/>
          <a:lstStyle/>
          <a:p>
            <a:endParaRPr lang="en-GB"/>
          </a:p>
        </p:txBody>
      </p:sp>
      <p:sp>
        <p:nvSpPr>
          <p:cNvPr id="6" name="Text 4"/>
          <p:cNvSpPr txBox="1"/>
          <p:nvPr/>
        </p:nvSpPr>
        <p:spPr>
          <a:xfrm>
            <a:off x="640080" y="1188720"/>
            <a:ext cx="36576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a:t>
            </a:r>
            <a:endParaRPr lang="en-US" sz="1600" dirty="0"/>
          </a:p>
        </p:txBody>
      </p:sp>
      <p:sp>
        <p:nvSpPr>
          <p:cNvPr id="7" name="Text 5"/>
          <p:cNvSpPr txBox="1"/>
          <p:nvPr/>
        </p:nvSpPr>
        <p:spPr>
          <a:xfrm>
            <a:off x="1143000" y="1188720"/>
            <a:ext cx="3108960" cy="365760"/>
          </a:xfrm>
          <a:prstGeom prst="rect">
            <a:avLst/>
          </a:prstGeom>
          <a:noFill/>
          <a:ln/>
        </p:spPr>
        <p:txBody>
          <a:bodyPr wrap="square" lIns="0" tIns="0" rIns="0" bIns="0" rtlCol="0" anchor="ctr"/>
          <a:lstStyle/>
          <a:p>
            <a:pPr marL="0" indent="0">
              <a:buNone/>
            </a:pPr>
            <a:r>
              <a:rPr lang="en-US" sz="1300" b="1" dirty="0">
                <a:solidFill>
                  <a:srgbClr val="0B3D4E"/>
                </a:solidFill>
                <a:latin typeface="Cambria" pitchFamily="34" charset="0"/>
                <a:ea typeface="Cambria" pitchFamily="34" charset="-122"/>
                <a:cs typeface="Cambria" pitchFamily="34" charset="-120"/>
              </a:rPr>
              <a:t>PRIHODI POSLOVANJA</a:t>
            </a:r>
            <a:endParaRPr lang="en-US" sz="1300" dirty="0"/>
          </a:p>
        </p:txBody>
      </p:sp>
      <p:sp>
        <p:nvSpPr>
          <p:cNvPr id="8" name="Shape 6"/>
          <p:cNvSpPr/>
          <p:nvPr/>
        </p:nvSpPr>
        <p:spPr>
          <a:xfrm>
            <a:off x="731520" y="1691640"/>
            <a:ext cx="109728" cy="109728"/>
          </a:xfrm>
          <a:prstGeom prst="ellipse">
            <a:avLst/>
          </a:prstGeom>
          <a:solidFill>
            <a:srgbClr val="14B8A6"/>
          </a:solidFill>
          <a:ln/>
        </p:spPr>
        <p:txBody>
          <a:bodyPr/>
          <a:lstStyle/>
          <a:p>
            <a:endParaRPr lang="en-GB"/>
          </a:p>
        </p:txBody>
      </p:sp>
      <p:sp>
        <p:nvSpPr>
          <p:cNvPr id="9" name="Text 7"/>
          <p:cNvSpPr txBox="1"/>
          <p:nvPr/>
        </p:nvSpPr>
        <p:spPr>
          <a:xfrm>
            <a:off x="960120" y="164592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Porezi (porez i prirez na dohodak, porez na promet nekretnina, kuće za odmor)</a:t>
            </a:r>
            <a:endParaRPr lang="en-US" sz="950" dirty="0"/>
          </a:p>
        </p:txBody>
      </p:sp>
      <p:sp>
        <p:nvSpPr>
          <p:cNvPr id="10" name="Shape 8"/>
          <p:cNvSpPr/>
          <p:nvPr/>
        </p:nvSpPr>
        <p:spPr>
          <a:xfrm>
            <a:off x="731520" y="1965960"/>
            <a:ext cx="109728" cy="109728"/>
          </a:xfrm>
          <a:prstGeom prst="ellipse">
            <a:avLst/>
          </a:prstGeom>
          <a:solidFill>
            <a:srgbClr val="14B8A6"/>
          </a:solidFill>
          <a:ln/>
        </p:spPr>
        <p:txBody>
          <a:bodyPr/>
          <a:lstStyle/>
          <a:p>
            <a:endParaRPr lang="en-GB"/>
          </a:p>
        </p:txBody>
      </p:sp>
      <p:sp>
        <p:nvSpPr>
          <p:cNvPr id="11" name="Text 9"/>
          <p:cNvSpPr txBox="1"/>
          <p:nvPr/>
        </p:nvSpPr>
        <p:spPr>
          <a:xfrm>
            <a:off x="960120" y="192024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Pomoći iz proračuna i inozemstva</a:t>
            </a:r>
            <a:endParaRPr lang="en-US" sz="950" dirty="0"/>
          </a:p>
        </p:txBody>
      </p:sp>
      <p:sp>
        <p:nvSpPr>
          <p:cNvPr id="12" name="Shape 10"/>
          <p:cNvSpPr/>
          <p:nvPr/>
        </p:nvSpPr>
        <p:spPr>
          <a:xfrm>
            <a:off x="731520" y="2240280"/>
            <a:ext cx="109728" cy="109728"/>
          </a:xfrm>
          <a:prstGeom prst="ellipse">
            <a:avLst/>
          </a:prstGeom>
          <a:solidFill>
            <a:srgbClr val="14B8A6"/>
          </a:solidFill>
          <a:ln/>
        </p:spPr>
        <p:txBody>
          <a:bodyPr/>
          <a:lstStyle/>
          <a:p>
            <a:endParaRPr lang="en-GB"/>
          </a:p>
        </p:txBody>
      </p:sp>
      <p:sp>
        <p:nvSpPr>
          <p:cNvPr id="13" name="Text 11"/>
          <p:cNvSpPr txBox="1"/>
          <p:nvPr/>
        </p:nvSpPr>
        <p:spPr>
          <a:xfrm>
            <a:off x="960120" y="219456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Prihodi od imovine (zakupi, koncesije i dr.)</a:t>
            </a:r>
            <a:endParaRPr lang="en-US" sz="950" dirty="0"/>
          </a:p>
        </p:txBody>
      </p:sp>
      <p:sp>
        <p:nvSpPr>
          <p:cNvPr id="14" name="Shape 12"/>
          <p:cNvSpPr/>
          <p:nvPr/>
        </p:nvSpPr>
        <p:spPr>
          <a:xfrm>
            <a:off x="731520" y="2514600"/>
            <a:ext cx="109728" cy="109728"/>
          </a:xfrm>
          <a:prstGeom prst="ellipse">
            <a:avLst/>
          </a:prstGeom>
          <a:solidFill>
            <a:srgbClr val="14B8A6"/>
          </a:solidFill>
          <a:ln/>
        </p:spPr>
        <p:txBody>
          <a:bodyPr/>
          <a:lstStyle/>
          <a:p>
            <a:endParaRPr lang="en-GB"/>
          </a:p>
        </p:txBody>
      </p:sp>
      <p:sp>
        <p:nvSpPr>
          <p:cNvPr id="15" name="Text 13"/>
          <p:cNvSpPr txBox="1"/>
          <p:nvPr/>
        </p:nvSpPr>
        <p:spPr>
          <a:xfrm>
            <a:off x="960120" y="246888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Komunalni doprinosi i naknade</a:t>
            </a:r>
            <a:endParaRPr lang="en-US" sz="950" dirty="0"/>
          </a:p>
        </p:txBody>
      </p:sp>
      <p:sp>
        <p:nvSpPr>
          <p:cNvPr id="16" name="Shape 14"/>
          <p:cNvSpPr/>
          <p:nvPr/>
        </p:nvSpPr>
        <p:spPr>
          <a:xfrm>
            <a:off x="731520" y="2788920"/>
            <a:ext cx="109728" cy="109728"/>
          </a:xfrm>
          <a:prstGeom prst="ellipse">
            <a:avLst/>
          </a:prstGeom>
          <a:solidFill>
            <a:srgbClr val="14B8A6"/>
          </a:solidFill>
          <a:ln/>
        </p:spPr>
        <p:txBody>
          <a:bodyPr/>
          <a:lstStyle/>
          <a:p>
            <a:endParaRPr lang="en-GB"/>
          </a:p>
        </p:txBody>
      </p:sp>
      <p:sp>
        <p:nvSpPr>
          <p:cNvPr id="17" name="Text 15"/>
          <p:cNvSpPr txBox="1"/>
          <p:nvPr/>
        </p:nvSpPr>
        <p:spPr>
          <a:xfrm>
            <a:off x="960120" y="274320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Prihodi od donacija</a:t>
            </a:r>
            <a:endParaRPr lang="en-US" sz="950" dirty="0"/>
          </a:p>
        </p:txBody>
      </p:sp>
      <p:sp>
        <p:nvSpPr>
          <p:cNvPr id="18" name="Shape 16"/>
          <p:cNvSpPr/>
          <p:nvPr/>
        </p:nvSpPr>
        <p:spPr>
          <a:xfrm>
            <a:off x="731520" y="3063240"/>
            <a:ext cx="109728" cy="109728"/>
          </a:xfrm>
          <a:prstGeom prst="ellipse">
            <a:avLst/>
          </a:prstGeom>
          <a:solidFill>
            <a:srgbClr val="14B8A6"/>
          </a:solidFill>
          <a:ln/>
        </p:spPr>
        <p:txBody>
          <a:bodyPr/>
          <a:lstStyle/>
          <a:p>
            <a:endParaRPr lang="en-GB"/>
          </a:p>
        </p:txBody>
      </p:sp>
      <p:sp>
        <p:nvSpPr>
          <p:cNvPr id="19" name="Text 17"/>
          <p:cNvSpPr txBox="1"/>
          <p:nvPr/>
        </p:nvSpPr>
        <p:spPr>
          <a:xfrm>
            <a:off x="960120" y="301752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Upravne pristojbe i ostalo</a:t>
            </a:r>
            <a:endParaRPr lang="en-US" sz="950" dirty="0"/>
          </a:p>
        </p:txBody>
      </p:sp>
      <p:sp>
        <p:nvSpPr>
          <p:cNvPr id="20" name="Shape 18"/>
          <p:cNvSpPr/>
          <p:nvPr/>
        </p:nvSpPr>
        <p:spPr>
          <a:xfrm>
            <a:off x="4754880" y="1097280"/>
            <a:ext cx="3931920" cy="1005840"/>
          </a:xfrm>
          <a:prstGeom prst="roundRect">
            <a:avLst>
              <a:gd name="adj" fmla="val 10909"/>
            </a:avLst>
          </a:prstGeom>
          <a:solidFill>
            <a:srgbClr val="F0FDFA"/>
          </a:solidFill>
          <a:ln/>
        </p:spPr>
        <p:txBody>
          <a:bodyPr/>
          <a:lstStyle/>
          <a:p>
            <a:endParaRPr lang="en-GB"/>
          </a:p>
        </p:txBody>
      </p:sp>
      <p:sp>
        <p:nvSpPr>
          <p:cNvPr id="21" name="Shape 19"/>
          <p:cNvSpPr/>
          <p:nvPr/>
        </p:nvSpPr>
        <p:spPr>
          <a:xfrm>
            <a:off x="4937760" y="1188720"/>
            <a:ext cx="365760" cy="365760"/>
          </a:xfrm>
          <a:prstGeom prst="ellipse">
            <a:avLst/>
          </a:prstGeom>
          <a:solidFill>
            <a:srgbClr val="3B82F6"/>
          </a:solidFill>
          <a:ln/>
        </p:spPr>
        <p:txBody>
          <a:bodyPr/>
          <a:lstStyle/>
          <a:p>
            <a:endParaRPr lang="en-GB"/>
          </a:p>
        </p:txBody>
      </p:sp>
      <p:sp>
        <p:nvSpPr>
          <p:cNvPr id="22" name="Text 20"/>
          <p:cNvSpPr txBox="1"/>
          <p:nvPr/>
        </p:nvSpPr>
        <p:spPr>
          <a:xfrm>
            <a:off x="4937760" y="1188720"/>
            <a:ext cx="365760" cy="365760"/>
          </a:xfrm>
          <a:prstGeom prst="rect">
            <a:avLst/>
          </a:prstGeom>
          <a:noFill/>
          <a:ln/>
        </p:spPr>
        <p:txBody>
          <a:bodyPr wrap="square" lIns="0" tIns="0" rIns="0" bIns="0" rtlCol="0" anchor="ctr"/>
          <a:lstStyle/>
          <a:p>
            <a:pPr marL="0" indent="0" algn="ctr">
              <a:buNone/>
            </a:pPr>
            <a:r>
              <a:rPr lang="en-US" sz="1400" dirty="0">
                <a:solidFill>
                  <a:srgbClr val="000000"/>
                </a:solidFill>
              </a:rPr>
              <a:t>📦</a:t>
            </a:r>
            <a:endParaRPr lang="en-US" sz="1400" dirty="0"/>
          </a:p>
        </p:txBody>
      </p:sp>
      <p:sp>
        <p:nvSpPr>
          <p:cNvPr id="23" name="Text 21"/>
          <p:cNvSpPr txBox="1"/>
          <p:nvPr/>
        </p:nvSpPr>
        <p:spPr>
          <a:xfrm>
            <a:off x="5440680" y="1188720"/>
            <a:ext cx="3108960" cy="365760"/>
          </a:xfrm>
          <a:prstGeom prst="rect">
            <a:avLst/>
          </a:prstGeom>
          <a:noFill/>
          <a:ln/>
        </p:spPr>
        <p:txBody>
          <a:bodyPr wrap="square" lIns="0" tIns="0" rIns="0" bIns="0" rtlCol="0" anchor="ctr"/>
          <a:lstStyle/>
          <a:p>
            <a:pPr marL="0" indent="0">
              <a:buNone/>
            </a:pPr>
            <a:r>
              <a:rPr lang="en-US" sz="1100" b="1" dirty="0">
                <a:solidFill>
                  <a:srgbClr val="0B3D4E"/>
                </a:solidFill>
                <a:latin typeface="Cambria" pitchFamily="34" charset="0"/>
                <a:ea typeface="Cambria" pitchFamily="34" charset="-122"/>
                <a:cs typeface="Cambria" pitchFamily="34" charset="-120"/>
              </a:rPr>
              <a:t>PRIHODI OD PRODAJE NEFINANCIJSKE IMOVINE</a:t>
            </a:r>
            <a:endParaRPr lang="en-US" sz="1100" dirty="0"/>
          </a:p>
        </p:txBody>
      </p:sp>
      <p:sp>
        <p:nvSpPr>
          <p:cNvPr id="24" name="Shape 22"/>
          <p:cNvSpPr/>
          <p:nvPr/>
        </p:nvSpPr>
        <p:spPr>
          <a:xfrm>
            <a:off x="5029200" y="1691640"/>
            <a:ext cx="109728" cy="109728"/>
          </a:xfrm>
          <a:prstGeom prst="ellipse">
            <a:avLst/>
          </a:prstGeom>
          <a:solidFill>
            <a:srgbClr val="3B82F6"/>
          </a:solidFill>
          <a:ln/>
        </p:spPr>
        <p:txBody>
          <a:bodyPr/>
          <a:lstStyle/>
          <a:p>
            <a:endParaRPr lang="en-GB"/>
          </a:p>
        </p:txBody>
      </p:sp>
      <p:sp>
        <p:nvSpPr>
          <p:cNvPr id="25" name="Text 23"/>
          <p:cNvSpPr txBox="1"/>
          <p:nvPr/>
        </p:nvSpPr>
        <p:spPr>
          <a:xfrm>
            <a:off x="5257800" y="1645920"/>
            <a:ext cx="329184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Prodaja dugotrajne pokretne i nepokretne imovine</a:t>
            </a:r>
            <a:endParaRPr lang="en-US" sz="950" dirty="0"/>
          </a:p>
        </p:txBody>
      </p:sp>
      <p:sp>
        <p:nvSpPr>
          <p:cNvPr id="26" name="Shape 24"/>
          <p:cNvSpPr/>
          <p:nvPr/>
        </p:nvSpPr>
        <p:spPr>
          <a:xfrm>
            <a:off x="4754880" y="2286000"/>
            <a:ext cx="3931920" cy="1188720"/>
          </a:xfrm>
          <a:prstGeom prst="roundRect">
            <a:avLst>
              <a:gd name="adj" fmla="val 9231"/>
            </a:avLst>
          </a:prstGeom>
          <a:solidFill>
            <a:srgbClr val="F0FDFA"/>
          </a:solidFill>
          <a:ln/>
        </p:spPr>
        <p:txBody>
          <a:bodyPr/>
          <a:lstStyle/>
          <a:p>
            <a:endParaRPr lang="en-GB"/>
          </a:p>
        </p:txBody>
      </p:sp>
      <p:sp>
        <p:nvSpPr>
          <p:cNvPr id="27" name="Shape 25"/>
          <p:cNvSpPr/>
          <p:nvPr/>
        </p:nvSpPr>
        <p:spPr>
          <a:xfrm>
            <a:off x="4937760" y="2377440"/>
            <a:ext cx="365760" cy="365760"/>
          </a:xfrm>
          <a:prstGeom prst="ellipse">
            <a:avLst/>
          </a:prstGeom>
          <a:solidFill>
            <a:srgbClr val="F59E0B"/>
          </a:solidFill>
          <a:ln/>
        </p:spPr>
        <p:txBody>
          <a:bodyPr/>
          <a:lstStyle/>
          <a:p>
            <a:endParaRPr lang="en-GB"/>
          </a:p>
        </p:txBody>
      </p:sp>
      <p:sp>
        <p:nvSpPr>
          <p:cNvPr id="28" name="Text 26"/>
          <p:cNvSpPr txBox="1"/>
          <p:nvPr/>
        </p:nvSpPr>
        <p:spPr>
          <a:xfrm>
            <a:off x="4937760" y="2377440"/>
            <a:ext cx="365760" cy="365760"/>
          </a:xfrm>
          <a:prstGeom prst="rect">
            <a:avLst/>
          </a:prstGeom>
          <a:noFill/>
          <a:ln/>
        </p:spPr>
        <p:txBody>
          <a:bodyPr wrap="square" lIns="0" tIns="0" rIns="0" bIns="0" rtlCol="0" anchor="ctr"/>
          <a:lstStyle/>
          <a:p>
            <a:pPr marL="0" indent="0" algn="ctr">
              <a:buNone/>
            </a:pPr>
            <a:r>
              <a:rPr lang="en-US" sz="1400" dirty="0">
                <a:solidFill>
                  <a:srgbClr val="000000"/>
                </a:solidFill>
              </a:rPr>
              <a:t>🏦</a:t>
            </a:r>
            <a:endParaRPr lang="en-US" sz="1400" dirty="0"/>
          </a:p>
        </p:txBody>
      </p:sp>
      <p:sp>
        <p:nvSpPr>
          <p:cNvPr id="29" name="Text 27"/>
          <p:cNvSpPr txBox="1"/>
          <p:nvPr/>
        </p:nvSpPr>
        <p:spPr>
          <a:xfrm>
            <a:off x="5440680" y="2377440"/>
            <a:ext cx="3108960" cy="365760"/>
          </a:xfrm>
          <a:prstGeom prst="rect">
            <a:avLst/>
          </a:prstGeom>
          <a:noFill/>
          <a:ln/>
        </p:spPr>
        <p:txBody>
          <a:bodyPr wrap="square" lIns="0" tIns="0" rIns="0" bIns="0" rtlCol="0" anchor="ctr"/>
          <a:lstStyle/>
          <a:p>
            <a:pPr marL="0" indent="0">
              <a:buNone/>
            </a:pPr>
            <a:r>
              <a:rPr lang="en-US" sz="1100" b="1" dirty="0">
                <a:solidFill>
                  <a:srgbClr val="0B3D4E"/>
                </a:solidFill>
                <a:latin typeface="Cambria" pitchFamily="34" charset="0"/>
                <a:ea typeface="Cambria" pitchFamily="34" charset="-122"/>
                <a:cs typeface="Cambria" pitchFamily="34" charset="-120"/>
              </a:rPr>
              <a:t>PRIMICI OD FINANCIJSKE IMOVINE I ZADUŽIVANJA</a:t>
            </a:r>
            <a:endParaRPr lang="en-US" sz="1100" dirty="0"/>
          </a:p>
        </p:txBody>
      </p:sp>
      <p:sp>
        <p:nvSpPr>
          <p:cNvPr id="30" name="Shape 28"/>
          <p:cNvSpPr/>
          <p:nvPr/>
        </p:nvSpPr>
        <p:spPr>
          <a:xfrm>
            <a:off x="5029200" y="2880360"/>
            <a:ext cx="109728" cy="109728"/>
          </a:xfrm>
          <a:prstGeom prst="ellipse">
            <a:avLst/>
          </a:prstGeom>
          <a:solidFill>
            <a:srgbClr val="F59E0B"/>
          </a:solidFill>
          <a:ln/>
        </p:spPr>
        <p:txBody>
          <a:bodyPr/>
          <a:lstStyle/>
          <a:p>
            <a:endParaRPr lang="en-GB"/>
          </a:p>
        </p:txBody>
      </p:sp>
      <p:sp>
        <p:nvSpPr>
          <p:cNvPr id="31" name="Text 29"/>
          <p:cNvSpPr txBox="1"/>
          <p:nvPr/>
        </p:nvSpPr>
        <p:spPr>
          <a:xfrm>
            <a:off x="5257800" y="2834640"/>
            <a:ext cx="329184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Preneseni višak ili manjak iz prethodnih godina</a:t>
            </a:r>
            <a:endParaRPr lang="en-US" sz="950" dirty="0"/>
          </a:p>
        </p:txBody>
      </p:sp>
      <p:sp>
        <p:nvSpPr>
          <p:cNvPr id="32" name="Shape 30"/>
          <p:cNvSpPr/>
          <p:nvPr/>
        </p:nvSpPr>
        <p:spPr>
          <a:xfrm>
            <a:off x="5029200" y="3154680"/>
            <a:ext cx="109728" cy="109728"/>
          </a:xfrm>
          <a:prstGeom prst="ellipse">
            <a:avLst/>
          </a:prstGeom>
          <a:solidFill>
            <a:srgbClr val="F59E0B"/>
          </a:solidFill>
          <a:ln/>
        </p:spPr>
        <p:txBody>
          <a:bodyPr/>
          <a:lstStyle/>
          <a:p>
            <a:endParaRPr lang="en-GB"/>
          </a:p>
        </p:txBody>
      </p:sp>
      <p:sp>
        <p:nvSpPr>
          <p:cNvPr id="33" name="Text 31"/>
          <p:cNvSpPr txBox="1"/>
          <p:nvPr/>
        </p:nvSpPr>
        <p:spPr>
          <a:xfrm>
            <a:off x="5257800" y="3108960"/>
            <a:ext cx="329184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Primici od zaduživanja</a:t>
            </a:r>
            <a:endParaRPr lang="en-US" sz="950" dirty="0"/>
          </a:p>
        </p:txBody>
      </p:sp>
      <p:sp>
        <p:nvSpPr>
          <p:cNvPr id="34" name="Shape 32"/>
          <p:cNvSpPr/>
          <p:nvPr/>
        </p:nvSpPr>
        <p:spPr>
          <a:xfrm>
            <a:off x="457200" y="3703320"/>
            <a:ext cx="8229600" cy="822960"/>
          </a:xfrm>
          <a:prstGeom prst="roundRect">
            <a:avLst>
              <a:gd name="adj" fmla="val 13333"/>
            </a:avLst>
          </a:prstGeom>
          <a:solidFill>
            <a:srgbClr val="0B3D4E"/>
          </a:solidFill>
          <a:ln/>
        </p:spPr>
        <p:txBody>
          <a:bodyPr/>
          <a:lstStyle/>
          <a:p>
            <a:endParaRPr lang="en-GB"/>
          </a:p>
        </p:txBody>
      </p:sp>
      <p:sp>
        <p:nvSpPr>
          <p:cNvPr id="35" name="Text 33"/>
          <p:cNvSpPr txBox="1"/>
          <p:nvPr/>
        </p:nvSpPr>
        <p:spPr>
          <a:xfrm>
            <a:off x="640080" y="3730752"/>
            <a:ext cx="7863840" cy="274320"/>
          </a:xfrm>
          <a:prstGeom prst="rect">
            <a:avLst/>
          </a:prstGeom>
          <a:noFill/>
          <a:ln/>
        </p:spPr>
        <p:txBody>
          <a:bodyPr wrap="square" lIns="0" tIns="0" rIns="0" bIns="0" rtlCol="0" anchor="ctr"/>
          <a:lstStyle/>
          <a:p>
            <a:pPr marL="0" indent="0">
              <a:buNone/>
            </a:pPr>
            <a:r>
              <a:rPr lang="en-US" sz="1300" b="1" dirty="0">
                <a:solidFill>
                  <a:srgbClr val="F59E0B"/>
                </a:solidFill>
                <a:latin typeface="Cambria" pitchFamily="34" charset="0"/>
                <a:ea typeface="Cambria" pitchFamily="34" charset="-122"/>
                <a:cs typeface="Cambria" pitchFamily="34" charset="-120"/>
              </a:rPr>
              <a:t>Prihodi proračuna po namjeni</a:t>
            </a:r>
            <a:endParaRPr lang="en-US" sz="1300" dirty="0"/>
          </a:p>
        </p:txBody>
      </p:sp>
      <p:sp>
        <p:nvSpPr>
          <p:cNvPr id="36" name="Text 34"/>
          <p:cNvSpPr txBox="1"/>
          <p:nvPr/>
        </p:nvSpPr>
        <p:spPr>
          <a:xfrm>
            <a:off x="640080" y="4005072"/>
            <a:ext cx="7863840" cy="457200"/>
          </a:xfrm>
          <a:prstGeom prst="rect">
            <a:avLst/>
          </a:prstGeom>
          <a:noFill/>
          <a:ln/>
        </p:spPr>
        <p:txBody>
          <a:bodyPr wrap="square" lIns="0" tIns="0" rIns="0" bIns="0" rtlCol="0" anchor="ctr"/>
          <a:lstStyle/>
          <a:p>
            <a:pPr marL="0" indent="0">
              <a:buNone/>
            </a:pPr>
            <a:r>
              <a:rPr lang="en-US" sz="900" dirty="0">
                <a:solidFill>
                  <a:srgbClr val="D1D5DB"/>
                </a:solidFill>
                <a:latin typeface="Calibri" pitchFamily="34" charset="0"/>
                <a:ea typeface="Calibri" pitchFamily="34" charset="-122"/>
                <a:cs typeface="Calibri" pitchFamily="34" charset="-120"/>
              </a:rPr>
              <a:t>NAMJENSKI: komunalna naknada, komunalni doprinos, vodni doprinos  |  NENAMJENSKI: porezi, zakupi – financiraju predškolski odgoj, vatrogastvo, sport, kulturu, socijalnu skrb  |  PRIHODI OD PRODAJE IMOVINE: kapitalne rashode  |  PRIMICI OD ZADUŽIVANJA: isključivo kapitalne investicije uz suglasnost Vijeća i Vlade RH</a:t>
            </a:r>
            <a:endParaRPr lang="en-US" sz="900" dirty="0"/>
          </a:p>
        </p:txBody>
      </p:sp>
      <p:sp>
        <p:nvSpPr>
          <p:cNvPr id="37" name="Text 35"/>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40" name="TekstniOkvir 39">
            <a:extLst>
              <a:ext uri="{FF2B5EF4-FFF2-40B4-BE49-F238E27FC236}">
                <a16:creationId xmlns:a16="http://schemas.microsoft.com/office/drawing/2014/main" id="{7C04549C-65E8-0417-D544-EC6E43B88A09}"/>
              </a:ext>
            </a:extLst>
          </p:cNvPr>
          <p:cNvSpPr txBox="1"/>
          <p:nvPr/>
        </p:nvSpPr>
        <p:spPr>
          <a:xfrm>
            <a:off x="8568819" y="4715738"/>
            <a:ext cx="235962" cy="215444"/>
          </a:xfrm>
          <a:prstGeom prst="rect">
            <a:avLst/>
          </a:prstGeom>
          <a:noFill/>
        </p:spPr>
        <p:txBody>
          <a:bodyPr wrap="none" rtlCol="0">
            <a:spAutoFit/>
          </a:bodyPr>
          <a:lstStyle/>
          <a:p>
            <a:r>
              <a:rPr lang="en-GB" sz="800"/>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457200" y="274320"/>
            <a:ext cx="8229600" cy="640080"/>
          </a:xfrm>
          <a:prstGeom prst="roundRect">
            <a:avLst>
              <a:gd name="adj" fmla="val 17143"/>
            </a:avLst>
          </a:prstGeom>
          <a:solidFill>
            <a:srgbClr val="0E7490"/>
          </a:solidFill>
          <a:ln/>
        </p:spPr>
        <p:txBody>
          <a:bodyPr/>
          <a:lstStyle/>
          <a:p>
            <a:endParaRPr lang="en-GB"/>
          </a:p>
        </p:txBody>
      </p:sp>
      <p:sp>
        <p:nvSpPr>
          <p:cNvPr id="3" name="Text 1"/>
          <p:cNvSpPr txBox="1"/>
          <p:nvPr/>
        </p:nvSpPr>
        <p:spPr>
          <a:xfrm>
            <a:off x="640080" y="320040"/>
            <a:ext cx="786384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Što financiramo iz proračuna?</a:t>
            </a:r>
            <a:endParaRPr lang="en-US" sz="2200" dirty="0"/>
          </a:p>
        </p:txBody>
      </p:sp>
      <p:sp>
        <p:nvSpPr>
          <p:cNvPr id="4" name="Shape 2"/>
          <p:cNvSpPr/>
          <p:nvPr/>
        </p:nvSpPr>
        <p:spPr>
          <a:xfrm>
            <a:off x="457200" y="1097280"/>
            <a:ext cx="2697480" cy="2377440"/>
          </a:xfrm>
          <a:prstGeom prst="roundRect">
            <a:avLst>
              <a:gd name="adj" fmla="val 4800"/>
            </a:avLst>
          </a:prstGeom>
          <a:solidFill>
            <a:srgbClr val="F0FDFA"/>
          </a:solidFill>
          <a:ln w="12700">
            <a:solidFill>
              <a:srgbClr val="0E7490"/>
            </a:solidFill>
            <a:prstDash val="solid"/>
          </a:ln>
        </p:spPr>
        <p:txBody>
          <a:bodyPr/>
          <a:lstStyle/>
          <a:p>
            <a:endParaRPr lang="en-GB"/>
          </a:p>
        </p:txBody>
      </p:sp>
      <p:sp>
        <p:nvSpPr>
          <p:cNvPr id="5" name="Text 3"/>
          <p:cNvSpPr txBox="1"/>
          <p:nvPr/>
        </p:nvSpPr>
        <p:spPr>
          <a:xfrm>
            <a:off x="548640" y="1188720"/>
            <a:ext cx="457200" cy="457200"/>
          </a:xfrm>
          <a:prstGeom prst="rect">
            <a:avLst/>
          </a:prstGeom>
          <a:noFill/>
          <a:ln/>
        </p:spPr>
        <p:txBody>
          <a:bodyPr wrap="square" lIns="0" tIns="0" rIns="0" bIns="0" rtlCol="0" anchor="ctr"/>
          <a:lstStyle/>
          <a:p>
            <a:pPr marL="0" indent="0">
              <a:buNone/>
            </a:pPr>
            <a:r>
              <a:rPr lang="en-US" sz="2000" dirty="0">
                <a:solidFill>
                  <a:srgbClr val="000000"/>
                </a:solidFill>
              </a:rPr>
              <a:t>🏛️</a:t>
            </a:r>
            <a:endParaRPr lang="en-US" sz="2000" dirty="0"/>
          </a:p>
        </p:txBody>
      </p:sp>
      <p:sp>
        <p:nvSpPr>
          <p:cNvPr id="6" name="Text 4"/>
          <p:cNvSpPr txBox="1"/>
          <p:nvPr/>
        </p:nvSpPr>
        <p:spPr>
          <a:xfrm>
            <a:off x="1051560" y="1188720"/>
            <a:ext cx="1965960" cy="411480"/>
          </a:xfrm>
          <a:prstGeom prst="rect">
            <a:avLst/>
          </a:prstGeom>
          <a:noFill/>
          <a:ln/>
        </p:spPr>
        <p:txBody>
          <a:bodyPr wrap="square" lIns="0" tIns="0" rIns="0" bIns="0" rtlCol="0" anchor="ctr"/>
          <a:lstStyle/>
          <a:p>
            <a:pPr marL="0" indent="0">
              <a:buNone/>
            </a:pPr>
            <a:r>
              <a:rPr lang="en-US" sz="1000" b="1" dirty="0">
                <a:solidFill>
                  <a:srgbClr val="0B3D4E"/>
                </a:solidFill>
                <a:latin typeface="Cambria" pitchFamily="34" charset="0"/>
                <a:ea typeface="Cambria" pitchFamily="34" charset="-122"/>
                <a:cs typeface="Cambria" pitchFamily="34" charset="-120"/>
              </a:rPr>
              <a:t>RASHODI POSLOVANJA</a:t>
            </a:r>
            <a:endParaRPr lang="en-US" sz="1000" dirty="0"/>
          </a:p>
        </p:txBody>
      </p:sp>
      <p:sp>
        <p:nvSpPr>
          <p:cNvPr id="7" name="Shape 5"/>
          <p:cNvSpPr/>
          <p:nvPr/>
        </p:nvSpPr>
        <p:spPr>
          <a:xfrm>
            <a:off x="640080" y="1719072"/>
            <a:ext cx="91440" cy="91440"/>
          </a:xfrm>
          <a:prstGeom prst="ellipse">
            <a:avLst/>
          </a:prstGeom>
          <a:solidFill>
            <a:srgbClr val="0E7490"/>
          </a:solidFill>
          <a:ln/>
        </p:spPr>
        <p:txBody>
          <a:bodyPr/>
          <a:lstStyle/>
          <a:p>
            <a:endParaRPr lang="en-GB"/>
          </a:p>
        </p:txBody>
      </p:sp>
      <p:sp>
        <p:nvSpPr>
          <p:cNvPr id="8" name="Text 6"/>
          <p:cNvSpPr txBox="1"/>
          <p:nvPr/>
        </p:nvSpPr>
        <p:spPr>
          <a:xfrm>
            <a:off x="822960" y="1664208"/>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Rashodi za zaposlene (plaće službenika i dužnosnika)</a:t>
            </a:r>
            <a:endParaRPr lang="en-US" sz="850" dirty="0"/>
          </a:p>
        </p:txBody>
      </p:sp>
      <p:sp>
        <p:nvSpPr>
          <p:cNvPr id="9" name="Shape 7"/>
          <p:cNvSpPr/>
          <p:nvPr/>
        </p:nvSpPr>
        <p:spPr>
          <a:xfrm>
            <a:off x="640080" y="1975104"/>
            <a:ext cx="91440" cy="91440"/>
          </a:xfrm>
          <a:prstGeom prst="ellipse">
            <a:avLst/>
          </a:prstGeom>
          <a:solidFill>
            <a:srgbClr val="0E7490"/>
          </a:solidFill>
          <a:ln/>
        </p:spPr>
        <p:txBody>
          <a:bodyPr/>
          <a:lstStyle/>
          <a:p>
            <a:endParaRPr lang="en-GB"/>
          </a:p>
        </p:txBody>
      </p:sp>
      <p:sp>
        <p:nvSpPr>
          <p:cNvPr id="10" name="Text 8"/>
          <p:cNvSpPr txBox="1"/>
          <p:nvPr/>
        </p:nvSpPr>
        <p:spPr>
          <a:xfrm>
            <a:off x="822960" y="1920240"/>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Materijalni rashodi (održavanje infrastrukture, energija...)</a:t>
            </a:r>
            <a:endParaRPr lang="en-US" sz="850" dirty="0"/>
          </a:p>
        </p:txBody>
      </p:sp>
      <p:sp>
        <p:nvSpPr>
          <p:cNvPr id="11" name="Shape 9"/>
          <p:cNvSpPr/>
          <p:nvPr/>
        </p:nvSpPr>
        <p:spPr>
          <a:xfrm>
            <a:off x="640080" y="2231136"/>
            <a:ext cx="91440" cy="91440"/>
          </a:xfrm>
          <a:prstGeom prst="ellipse">
            <a:avLst/>
          </a:prstGeom>
          <a:solidFill>
            <a:srgbClr val="0E7490"/>
          </a:solidFill>
          <a:ln/>
        </p:spPr>
        <p:txBody>
          <a:bodyPr/>
          <a:lstStyle/>
          <a:p>
            <a:endParaRPr lang="en-GB"/>
          </a:p>
        </p:txBody>
      </p:sp>
      <p:sp>
        <p:nvSpPr>
          <p:cNvPr id="12" name="Text 10"/>
          <p:cNvSpPr txBox="1"/>
          <p:nvPr/>
        </p:nvSpPr>
        <p:spPr>
          <a:xfrm>
            <a:off x="822960" y="2176272"/>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Financijski rashodi</a:t>
            </a:r>
            <a:endParaRPr lang="en-US" sz="850" dirty="0"/>
          </a:p>
        </p:txBody>
      </p:sp>
      <p:sp>
        <p:nvSpPr>
          <p:cNvPr id="13" name="Shape 11"/>
          <p:cNvSpPr/>
          <p:nvPr/>
        </p:nvSpPr>
        <p:spPr>
          <a:xfrm>
            <a:off x="640080" y="2487168"/>
            <a:ext cx="91440" cy="91440"/>
          </a:xfrm>
          <a:prstGeom prst="ellipse">
            <a:avLst/>
          </a:prstGeom>
          <a:solidFill>
            <a:srgbClr val="0E7490"/>
          </a:solidFill>
          <a:ln/>
        </p:spPr>
        <p:txBody>
          <a:bodyPr/>
          <a:lstStyle/>
          <a:p>
            <a:endParaRPr lang="en-GB"/>
          </a:p>
        </p:txBody>
      </p:sp>
      <p:sp>
        <p:nvSpPr>
          <p:cNvPr id="14" name="Text 12"/>
          <p:cNvSpPr txBox="1"/>
          <p:nvPr/>
        </p:nvSpPr>
        <p:spPr>
          <a:xfrm>
            <a:off x="822960" y="2432304"/>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Subvencije</a:t>
            </a:r>
            <a:endParaRPr lang="en-US" sz="850" dirty="0"/>
          </a:p>
        </p:txBody>
      </p:sp>
      <p:sp>
        <p:nvSpPr>
          <p:cNvPr id="15" name="Shape 13"/>
          <p:cNvSpPr/>
          <p:nvPr/>
        </p:nvSpPr>
        <p:spPr>
          <a:xfrm>
            <a:off x="640080" y="2743200"/>
            <a:ext cx="91440" cy="91440"/>
          </a:xfrm>
          <a:prstGeom prst="ellipse">
            <a:avLst/>
          </a:prstGeom>
          <a:solidFill>
            <a:srgbClr val="0E7490"/>
          </a:solidFill>
          <a:ln/>
        </p:spPr>
        <p:txBody>
          <a:bodyPr/>
          <a:lstStyle/>
          <a:p>
            <a:endParaRPr lang="en-GB"/>
          </a:p>
        </p:txBody>
      </p:sp>
      <p:sp>
        <p:nvSpPr>
          <p:cNvPr id="16" name="Text 14"/>
          <p:cNvSpPr txBox="1"/>
          <p:nvPr/>
        </p:nvSpPr>
        <p:spPr>
          <a:xfrm>
            <a:off x="822960" y="2688336"/>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Pomoći dane unutar države i u inozemstvo</a:t>
            </a:r>
            <a:endParaRPr lang="en-US" sz="850" dirty="0"/>
          </a:p>
        </p:txBody>
      </p:sp>
      <p:sp>
        <p:nvSpPr>
          <p:cNvPr id="17" name="Shape 15"/>
          <p:cNvSpPr/>
          <p:nvPr/>
        </p:nvSpPr>
        <p:spPr>
          <a:xfrm>
            <a:off x="640080" y="2999232"/>
            <a:ext cx="91440" cy="91440"/>
          </a:xfrm>
          <a:prstGeom prst="ellipse">
            <a:avLst/>
          </a:prstGeom>
          <a:solidFill>
            <a:srgbClr val="0E7490"/>
          </a:solidFill>
          <a:ln/>
        </p:spPr>
        <p:txBody>
          <a:bodyPr/>
          <a:lstStyle/>
          <a:p>
            <a:endParaRPr lang="en-GB"/>
          </a:p>
        </p:txBody>
      </p:sp>
      <p:sp>
        <p:nvSpPr>
          <p:cNvPr id="18" name="Text 16"/>
          <p:cNvSpPr txBox="1"/>
          <p:nvPr/>
        </p:nvSpPr>
        <p:spPr>
          <a:xfrm>
            <a:off x="822960" y="2944368"/>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Naknade građanima i kućanstvima</a:t>
            </a:r>
            <a:endParaRPr lang="en-US" sz="850" dirty="0"/>
          </a:p>
        </p:txBody>
      </p:sp>
      <p:sp>
        <p:nvSpPr>
          <p:cNvPr id="19" name="Shape 17"/>
          <p:cNvSpPr/>
          <p:nvPr/>
        </p:nvSpPr>
        <p:spPr>
          <a:xfrm>
            <a:off x="640080" y="3255264"/>
            <a:ext cx="91440" cy="91440"/>
          </a:xfrm>
          <a:prstGeom prst="ellipse">
            <a:avLst/>
          </a:prstGeom>
          <a:solidFill>
            <a:srgbClr val="0E7490"/>
          </a:solidFill>
          <a:ln/>
        </p:spPr>
        <p:txBody>
          <a:bodyPr/>
          <a:lstStyle/>
          <a:p>
            <a:endParaRPr lang="en-GB"/>
          </a:p>
        </p:txBody>
      </p:sp>
      <p:sp>
        <p:nvSpPr>
          <p:cNvPr id="20" name="Text 18"/>
          <p:cNvSpPr txBox="1"/>
          <p:nvPr/>
        </p:nvSpPr>
        <p:spPr>
          <a:xfrm>
            <a:off x="822960" y="3200400"/>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Ostali rashodi (donacije, kapitalne pomoći)</a:t>
            </a:r>
            <a:endParaRPr lang="en-US" sz="850" dirty="0"/>
          </a:p>
        </p:txBody>
      </p:sp>
      <p:sp>
        <p:nvSpPr>
          <p:cNvPr id="21" name="Shape 19"/>
          <p:cNvSpPr/>
          <p:nvPr/>
        </p:nvSpPr>
        <p:spPr>
          <a:xfrm>
            <a:off x="3337560" y="1097280"/>
            <a:ext cx="2697480" cy="1645920"/>
          </a:xfrm>
          <a:prstGeom prst="roundRect">
            <a:avLst>
              <a:gd name="adj" fmla="val 6667"/>
            </a:avLst>
          </a:prstGeom>
          <a:solidFill>
            <a:srgbClr val="F0FDFA"/>
          </a:solidFill>
          <a:ln w="12700">
            <a:solidFill>
              <a:srgbClr val="14B8A6"/>
            </a:solidFill>
            <a:prstDash val="solid"/>
          </a:ln>
        </p:spPr>
        <p:txBody>
          <a:bodyPr/>
          <a:lstStyle/>
          <a:p>
            <a:endParaRPr lang="en-GB"/>
          </a:p>
        </p:txBody>
      </p:sp>
      <p:sp>
        <p:nvSpPr>
          <p:cNvPr id="22" name="Text 20"/>
          <p:cNvSpPr txBox="1"/>
          <p:nvPr/>
        </p:nvSpPr>
        <p:spPr>
          <a:xfrm>
            <a:off x="3429000" y="1188720"/>
            <a:ext cx="457200" cy="457200"/>
          </a:xfrm>
          <a:prstGeom prst="rect">
            <a:avLst/>
          </a:prstGeom>
          <a:noFill/>
          <a:ln/>
        </p:spPr>
        <p:txBody>
          <a:bodyPr wrap="square" lIns="0" tIns="0" rIns="0" bIns="0" rtlCol="0" anchor="ctr"/>
          <a:lstStyle/>
          <a:p>
            <a:pPr marL="0" indent="0">
              <a:buNone/>
            </a:pPr>
            <a:r>
              <a:rPr lang="en-US" sz="2000" dirty="0">
                <a:solidFill>
                  <a:srgbClr val="000000"/>
                </a:solidFill>
              </a:rPr>
              <a:t>🏗️</a:t>
            </a:r>
            <a:endParaRPr lang="en-US" sz="2000" dirty="0"/>
          </a:p>
        </p:txBody>
      </p:sp>
      <p:sp>
        <p:nvSpPr>
          <p:cNvPr id="23" name="Text 21"/>
          <p:cNvSpPr txBox="1"/>
          <p:nvPr/>
        </p:nvSpPr>
        <p:spPr>
          <a:xfrm>
            <a:off x="3931920" y="1188720"/>
            <a:ext cx="1965960" cy="411480"/>
          </a:xfrm>
          <a:prstGeom prst="rect">
            <a:avLst/>
          </a:prstGeom>
          <a:noFill/>
          <a:ln/>
        </p:spPr>
        <p:txBody>
          <a:bodyPr wrap="square" lIns="0" tIns="0" rIns="0" bIns="0" rtlCol="0" anchor="ctr"/>
          <a:lstStyle/>
          <a:p>
            <a:pPr marL="0" indent="0">
              <a:buNone/>
            </a:pPr>
            <a:r>
              <a:rPr lang="en-US" sz="1000" b="1" dirty="0">
                <a:solidFill>
                  <a:srgbClr val="0B3D4E"/>
                </a:solidFill>
                <a:latin typeface="Cambria" pitchFamily="34" charset="0"/>
                <a:ea typeface="Cambria" pitchFamily="34" charset="-122"/>
                <a:cs typeface="Cambria" pitchFamily="34" charset="-120"/>
              </a:rPr>
              <a:t>RASHODI ZA NABAVU IMOVINE</a:t>
            </a:r>
            <a:endParaRPr lang="en-US" sz="1000" dirty="0"/>
          </a:p>
        </p:txBody>
      </p:sp>
      <p:sp>
        <p:nvSpPr>
          <p:cNvPr id="24" name="Shape 22"/>
          <p:cNvSpPr/>
          <p:nvPr/>
        </p:nvSpPr>
        <p:spPr>
          <a:xfrm>
            <a:off x="3520440" y="1719072"/>
            <a:ext cx="91440" cy="91440"/>
          </a:xfrm>
          <a:prstGeom prst="ellipse">
            <a:avLst/>
          </a:prstGeom>
          <a:solidFill>
            <a:srgbClr val="14B8A6"/>
          </a:solidFill>
          <a:ln/>
        </p:spPr>
        <p:txBody>
          <a:bodyPr/>
          <a:lstStyle/>
          <a:p>
            <a:endParaRPr lang="en-GB"/>
          </a:p>
        </p:txBody>
      </p:sp>
      <p:sp>
        <p:nvSpPr>
          <p:cNvPr id="25" name="Text 23"/>
          <p:cNvSpPr txBox="1"/>
          <p:nvPr/>
        </p:nvSpPr>
        <p:spPr>
          <a:xfrm>
            <a:off x="3703320" y="1664208"/>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Rashodi za nabavu i dodatna ulaganja na dugotrajnoj imovini</a:t>
            </a:r>
            <a:endParaRPr lang="en-US" sz="850" dirty="0"/>
          </a:p>
        </p:txBody>
      </p:sp>
      <p:sp>
        <p:nvSpPr>
          <p:cNvPr id="26" name="Shape 24"/>
          <p:cNvSpPr/>
          <p:nvPr/>
        </p:nvSpPr>
        <p:spPr>
          <a:xfrm>
            <a:off x="3520440" y="1975104"/>
            <a:ext cx="91440" cy="91440"/>
          </a:xfrm>
          <a:prstGeom prst="ellipse">
            <a:avLst/>
          </a:prstGeom>
          <a:solidFill>
            <a:srgbClr val="14B8A6"/>
          </a:solidFill>
          <a:ln/>
        </p:spPr>
        <p:txBody>
          <a:bodyPr/>
          <a:lstStyle/>
          <a:p>
            <a:endParaRPr lang="en-GB"/>
          </a:p>
        </p:txBody>
      </p:sp>
      <p:sp>
        <p:nvSpPr>
          <p:cNvPr id="27" name="Text 25"/>
          <p:cNvSpPr txBox="1"/>
          <p:nvPr/>
        </p:nvSpPr>
        <p:spPr>
          <a:xfrm>
            <a:off x="3703320" y="1920240"/>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Izgradnja objekata, cesta, nogostupa, javne rasvjete, groblja</a:t>
            </a:r>
            <a:endParaRPr lang="en-US" sz="850" dirty="0"/>
          </a:p>
        </p:txBody>
      </p:sp>
      <p:sp>
        <p:nvSpPr>
          <p:cNvPr id="28" name="Shape 26"/>
          <p:cNvSpPr/>
          <p:nvPr/>
        </p:nvSpPr>
        <p:spPr>
          <a:xfrm>
            <a:off x="3520440" y="2231136"/>
            <a:ext cx="91440" cy="91440"/>
          </a:xfrm>
          <a:prstGeom prst="ellipse">
            <a:avLst/>
          </a:prstGeom>
          <a:solidFill>
            <a:srgbClr val="14B8A6"/>
          </a:solidFill>
          <a:ln/>
        </p:spPr>
        <p:txBody>
          <a:bodyPr/>
          <a:lstStyle/>
          <a:p>
            <a:endParaRPr lang="en-GB"/>
          </a:p>
        </p:txBody>
      </p:sp>
      <p:sp>
        <p:nvSpPr>
          <p:cNvPr id="29" name="Text 27"/>
          <p:cNvSpPr txBox="1"/>
          <p:nvPr/>
        </p:nvSpPr>
        <p:spPr>
          <a:xfrm>
            <a:off x="3703320" y="2176272"/>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Kupnja zemljišta i opreme</a:t>
            </a:r>
            <a:endParaRPr lang="en-US" sz="850" dirty="0"/>
          </a:p>
        </p:txBody>
      </p:sp>
      <p:sp>
        <p:nvSpPr>
          <p:cNvPr id="30" name="Shape 28"/>
          <p:cNvSpPr/>
          <p:nvPr/>
        </p:nvSpPr>
        <p:spPr>
          <a:xfrm>
            <a:off x="6217920" y="1097280"/>
            <a:ext cx="2697480" cy="1280160"/>
          </a:xfrm>
          <a:prstGeom prst="roundRect">
            <a:avLst>
              <a:gd name="adj" fmla="val 8571"/>
            </a:avLst>
          </a:prstGeom>
          <a:solidFill>
            <a:srgbClr val="F0FDFA"/>
          </a:solidFill>
          <a:ln w="12700">
            <a:solidFill>
              <a:srgbClr val="F59E0B"/>
            </a:solidFill>
            <a:prstDash val="solid"/>
          </a:ln>
        </p:spPr>
        <p:txBody>
          <a:bodyPr/>
          <a:lstStyle/>
          <a:p>
            <a:endParaRPr lang="en-GB"/>
          </a:p>
        </p:txBody>
      </p:sp>
      <p:sp>
        <p:nvSpPr>
          <p:cNvPr id="31" name="Text 29"/>
          <p:cNvSpPr txBox="1"/>
          <p:nvPr/>
        </p:nvSpPr>
        <p:spPr>
          <a:xfrm>
            <a:off x="6309360" y="1188720"/>
            <a:ext cx="457200" cy="457200"/>
          </a:xfrm>
          <a:prstGeom prst="rect">
            <a:avLst/>
          </a:prstGeom>
          <a:noFill/>
          <a:ln/>
        </p:spPr>
        <p:txBody>
          <a:bodyPr wrap="square" lIns="0" tIns="0" rIns="0" bIns="0" rtlCol="0" anchor="ctr"/>
          <a:lstStyle/>
          <a:p>
            <a:pPr marL="0" indent="0">
              <a:buNone/>
            </a:pPr>
            <a:r>
              <a:rPr lang="en-US" sz="2000" dirty="0">
                <a:solidFill>
                  <a:srgbClr val="000000"/>
                </a:solidFill>
              </a:rPr>
              <a:t>💰</a:t>
            </a:r>
            <a:endParaRPr lang="en-US" sz="2000" dirty="0"/>
          </a:p>
        </p:txBody>
      </p:sp>
      <p:sp>
        <p:nvSpPr>
          <p:cNvPr id="32" name="Text 30"/>
          <p:cNvSpPr txBox="1"/>
          <p:nvPr/>
        </p:nvSpPr>
        <p:spPr>
          <a:xfrm>
            <a:off x="6812280" y="1188720"/>
            <a:ext cx="1965960" cy="411480"/>
          </a:xfrm>
          <a:prstGeom prst="rect">
            <a:avLst/>
          </a:prstGeom>
          <a:noFill/>
          <a:ln/>
        </p:spPr>
        <p:txBody>
          <a:bodyPr wrap="square" lIns="0" tIns="0" rIns="0" bIns="0" rtlCol="0" anchor="ctr"/>
          <a:lstStyle/>
          <a:p>
            <a:pPr marL="0" indent="0">
              <a:buNone/>
            </a:pPr>
            <a:r>
              <a:rPr lang="en-US" sz="1000" b="1" dirty="0">
                <a:solidFill>
                  <a:srgbClr val="0B3D4E"/>
                </a:solidFill>
                <a:latin typeface="Cambria" pitchFamily="34" charset="0"/>
                <a:ea typeface="Cambria" pitchFamily="34" charset="-122"/>
                <a:cs typeface="Cambria" pitchFamily="34" charset="-120"/>
              </a:rPr>
              <a:t>FINANCIJSKI IZDACI</a:t>
            </a:r>
            <a:endParaRPr lang="en-US" sz="1000" dirty="0"/>
          </a:p>
        </p:txBody>
      </p:sp>
      <p:sp>
        <p:nvSpPr>
          <p:cNvPr id="33" name="Shape 31"/>
          <p:cNvSpPr/>
          <p:nvPr/>
        </p:nvSpPr>
        <p:spPr>
          <a:xfrm>
            <a:off x="6400800" y="1719072"/>
            <a:ext cx="91440" cy="91440"/>
          </a:xfrm>
          <a:prstGeom prst="ellipse">
            <a:avLst/>
          </a:prstGeom>
          <a:solidFill>
            <a:srgbClr val="F59E0B"/>
          </a:solidFill>
          <a:ln/>
        </p:spPr>
        <p:txBody>
          <a:bodyPr/>
          <a:lstStyle/>
          <a:p>
            <a:endParaRPr lang="en-GB"/>
          </a:p>
        </p:txBody>
      </p:sp>
      <p:sp>
        <p:nvSpPr>
          <p:cNvPr id="34" name="Text 32"/>
          <p:cNvSpPr txBox="1"/>
          <p:nvPr/>
        </p:nvSpPr>
        <p:spPr>
          <a:xfrm>
            <a:off x="6583680" y="1664208"/>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Otplate glavnica primljenih kredita</a:t>
            </a:r>
            <a:endParaRPr lang="en-US" sz="850" dirty="0"/>
          </a:p>
        </p:txBody>
      </p:sp>
      <p:sp>
        <p:nvSpPr>
          <p:cNvPr id="35" name="Shape 33"/>
          <p:cNvSpPr/>
          <p:nvPr/>
        </p:nvSpPr>
        <p:spPr>
          <a:xfrm>
            <a:off x="6400800" y="1975104"/>
            <a:ext cx="91440" cy="91440"/>
          </a:xfrm>
          <a:prstGeom prst="ellipse">
            <a:avLst/>
          </a:prstGeom>
          <a:solidFill>
            <a:srgbClr val="F59E0B"/>
          </a:solidFill>
          <a:ln/>
        </p:spPr>
        <p:txBody>
          <a:bodyPr/>
          <a:lstStyle/>
          <a:p>
            <a:endParaRPr lang="en-GB"/>
          </a:p>
        </p:txBody>
      </p:sp>
      <p:sp>
        <p:nvSpPr>
          <p:cNvPr id="36" name="Text 34"/>
          <p:cNvSpPr txBox="1"/>
          <p:nvPr/>
        </p:nvSpPr>
        <p:spPr>
          <a:xfrm>
            <a:off x="6583680" y="1920240"/>
            <a:ext cx="2194560" cy="237744"/>
          </a:xfrm>
          <a:prstGeom prst="rect">
            <a:avLst/>
          </a:prstGeom>
          <a:noFill/>
          <a:ln/>
        </p:spPr>
        <p:txBody>
          <a:bodyPr wrap="square" lIns="0" tIns="0" rIns="0" bIns="0" rtlCol="0" anchor="ctr"/>
          <a:lstStyle/>
          <a:p>
            <a:pPr marL="0" indent="0">
              <a:buNone/>
            </a:pPr>
            <a:r>
              <a:rPr lang="en-US" sz="850" dirty="0">
                <a:solidFill>
                  <a:srgbClr val="1E293B"/>
                </a:solidFill>
                <a:latin typeface="Calibri" pitchFamily="34" charset="0"/>
                <a:ea typeface="Calibri" pitchFamily="34" charset="-122"/>
                <a:cs typeface="Calibri" pitchFamily="34" charset="-120"/>
              </a:rPr>
              <a:t>Ulaganja u dionice i udjele komunalnih društava</a:t>
            </a:r>
            <a:endParaRPr lang="en-US" sz="850" dirty="0"/>
          </a:p>
        </p:txBody>
      </p:sp>
      <p:sp>
        <p:nvSpPr>
          <p:cNvPr id="37" name="Shape 35"/>
          <p:cNvSpPr/>
          <p:nvPr/>
        </p:nvSpPr>
        <p:spPr>
          <a:xfrm>
            <a:off x="457200" y="3566160"/>
            <a:ext cx="3931920" cy="1371600"/>
          </a:xfrm>
          <a:prstGeom prst="roundRect">
            <a:avLst>
              <a:gd name="adj" fmla="val 8000"/>
            </a:avLst>
          </a:prstGeom>
          <a:solidFill>
            <a:srgbClr val="0B3D4E"/>
          </a:solidFill>
          <a:ln/>
        </p:spPr>
        <p:txBody>
          <a:bodyPr/>
          <a:lstStyle/>
          <a:p>
            <a:endParaRPr lang="en-GB"/>
          </a:p>
        </p:txBody>
      </p:sp>
      <p:sp>
        <p:nvSpPr>
          <p:cNvPr id="38" name="Text 36"/>
          <p:cNvSpPr txBox="1"/>
          <p:nvPr/>
        </p:nvSpPr>
        <p:spPr>
          <a:xfrm>
            <a:off x="640080" y="3611880"/>
            <a:ext cx="3566160" cy="274320"/>
          </a:xfrm>
          <a:prstGeom prst="rect">
            <a:avLst/>
          </a:prstGeom>
          <a:noFill/>
          <a:ln/>
        </p:spPr>
        <p:txBody>
          <a:bodyPr wrap="square" lIns="0" tIns="0" rIns="0" bIns="0" rtlCol="0" anchor="ctr"/>
          <a:lstStyle/>
          <a:p>
            <a:pPr marL="0" indent="0">
              <a:buNone/>
            </a:pPr>
            <a:r>
              <a:rPr lang="en-US" sz="1100" b="1" dirty="0">
                <a:solidFill>
                  <a:srgbClr val="F59E0B"/>
                </a:solidFill>
                <a:latin typeface="Cambria" pitchFamily="34" charset="0"/>
                <a:ea typeface="Cambria" pitchFamily="34" charset="-122"/>
                <a:cs typeface="Cambria" pitchFamily="34" charset="-120"/>
              </a:rPr>
              <a:t>Zadani rashodi (zakonska obveza)</a:t>
            </a:r>
            <a:endParaRPr lang="en-US" sz="1100" dirty="0"/>
          </a:p>
        </p:txBody>
      </p:sp>
      <p:sp>
        <p:nvSpPr>
          <p:cNvPr id="39" name="Shape 37"/>
          <p:cNvSpPr/>
          <p:nvPr/>
        </p:nvSpPr>
        <p:spPr>
          <a:xfrm>
            <a:off x="731520" y="3977640"/>
            <a:ext cx="73152" cy="73152"/>
          </a:xfrm>
          <a:prstGeom prst="ellipse">
            <a:avLst/>
          </a:prstGeom>
          <a:solidFill>
            <a:srgbClr val="14B8A6"/>
          </a:solidFill>
          <a:ln/>
        </p:spPr>
        <p:txBody>
          <a:bodyPr/>
          <a:lstStyle/>
          <a:p>
            <a:endParaRPr lang="en-GB"/>
          </a:p>
        </p:txBody>
      </p:sp>
      <p:sp>
        <p:nvSpPr>
          <p:cNvPr id="40" name="Text 38"/>
          <p:cNvSpPr txBox="1"/>
          <p:nvPr/>
        </p:nvSpPr>
        <p:spPr>
          <a:xfrm>
            <a:off x="868680" y="3931920"/>
            <a:ext cx="173736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Predškolski odgoj</a:t>
            </a:r>
            <a:endParaRPr lang="en-US" sz="850" dirty="0"/>
          </a:p>
        </p:txBody>
      </p:sp>
      <p:sp>
        <p:nvSpPr>
          <p:cNvPr id="41" name="Shape 39"/>
          <p:cNvSpPr/>
          <p:nvPr/>
        </p:nvSpPr>
        <p:spPr>
          <a:xfrm>
            <a:off x="731520" y="4187952"/>
            <a:ext cx="73152" cy="73152"/>
          </a:xfrm>
          <a:prstGeom prst="ellipse">
            <a:avLst/>
          </a:prstGeom>
          <a:solidFill>
            <a:srgbClr val="14B8A6"/>
          </a:solidFill>
          <a:ln/>
        </p:spPr>
        <p:txBody>
          <a:bodyPr/>
          <a:lstStyle/>
          <a:p>
            <a:endParaRPr lang="en-GB"/>
          </a:p>
        </p:txBody>
      </p:sp>
      <p:sp>
        <p:nvSpPr>
          <p:cNvPr id="42" name="Text 40"/>
          <p:cNvSpPr txBox="1"/>
          <p:nvPr/>
        </p:nvSpPr>
        <p:spPr>
          <a:xfrm>
            <a:off x="868680" y="4142232"/>
            <a:ext cx="173736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Socijalna skrb i zdravstvo</a:t>
            </a:r>
            <a:endParaRPr lang="en-US" sz="850" dirty="0"/>
          </a:p>
        </p:txBody>
      </p:sp>
      <p:sp>
        <p:nvSpPr>
          <p:cNvPr id="43" name="Shape 41"/>
          <p:cNvSpPr/>
          <p:nvPr/>
        </p:nvSpPr>
        <p:spPr>
          <a:xfrm>
            <a:off x="731520" y="4398264"/>
            <a:ext cx="73152" cy="73152"/>
          </a:xfrm>
          <a:prstGeom prst="ellipse">
            <a:avLst/>
          </a:prstGeom>
          <a:solidFill>
            <a:srgbClr val="14B8A6"/>
          </a:solidFill>
          <a:ln/>
        </p:spPr>
        <p:txBody>
          <a:bodyPr/>
          <a:lstStyle/>
          <a:p>
            <a:endParaRPr lang="en-GB"/>
          </a:p>
        </p:txBody>
      </p:sp>
      <p:sp>
        <p:nvSpPr>
          <p:cNvPr id="44" name="Text 42"/>
          <p:cNvSpPr txBox="1"/>
          <p:nvPr/>
        </p:nvSpPr>
        <p:spPr>
          <a:xfrm>
            <a:off x="868680" y="4352544"/>
            <a:ext cx="173736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Javne potrebe u sportu i kulturi</a:t>
            </a:r>
            <a:endParaRPr lang="en-US" sz="850" dirty="0"/>
          </a:p>
        </p:txBody>
      </p:sp>
      <p:sp>
        <p:nvSpPr>
          <p:cNvPr id="45" name="Shape 43"/>
          <p:cNvSpPr/>
          <p:nvPr/>
        </p:nvSpPr>
        <p:spPr>
          <a:xfrm>
            <a:off x="731520" y="4608576"/>
            <a:ext cx="73152" cy="73152"/>
          </a:xfrm>
          <a:prstGeom prst="ellipse">
            <a:avLst/>
          </a:prstGeom>
          <a:solidFill>
            <a:srgbClr val="14B8A6"/>
          </a:solidFill>
          <a:ln/>
        </p:spPr>
        <p:txBody>
          <a:bodyPr/>
          <a:lstStyle/>
          <a:p>
            <a:endParaRPr lang="en-GB"/>
          </a:p>
        </p:txBody>
      </p:sp>
      <p:sp>
        <p:nvSpPr>
          <p:cNvPr id="46" name="Text 44"/>
          <p:cNvSpPr txBox="1"/>
          <p:nvPr/>
        </p:nvSpPr>
        <p:spPr>
          <a:xfrm>
            <a:off x="868680" y="4562856"/>
            <a:ext cx="173736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Protupožarna i civilna zaštita</a:t>
            </a:r>
            <a:endParaRPr lang="en-US" sz="850" dirty="0"/>
          </a:p>
        </p:txBody>
      </p:sp>
      <p:sp>
        <p:nvSpPr>
          <p:cNvPr id="47" name="Shape 45"/>
          <p:cNvSpPr/>
          <p:nvPr/>
        </p:nvSpPr>
        <p:spPr>
          <a:xfrm>
            <a:off x="2651760" y="3977640"/>
            <a:ext cx="73152" cy="73152"/>
          </a:xfrm>
          <a:prstGeom prst="ellipse">
            <a:avLst/>
          </a:prstGeom>
          <a:solidFill>
            <a:srgbClr val="14B8A6"/>
          </a:solidFill>
          <a:ln/>
        </p:spPr>
        <p:txBody>
          <a:bodyPr/>
          <a:lstStyle/>
          <a:p>
            <a:endParaRPr lang="en-GB"/>
          </a:p>
        </p:txBody>
      </p:sp>
      <p:sp>
        <p:nvSpPr>
          <p:cNvPr id="48" name="Text 46"/>
          <p:cNvSpPr txBox="1"/>
          <p:nvPr/>
        </p:nvSpPr>
        <p:spPr>
          <a:xfrm>
            <a:off x="2788920" y="3931920"/>
            <a:ext cx="173736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Komunalno gospodarstvo</a:t>
            </a:r>
            <a:endParaRPr lang="en-US" sz="850" dirty="0"/>
          </a:p>
        </p:txBody>
      </p:sp>
      <p:sp>
        <p:nvSpPr>
          <p:cNvPr id="49" name="Shape 47"/>
          <p:cNvSpPr/>
          <p:nvPr/>
        </p:nvSpPr>
        <p:spPr>
          <a:xfrm>
            <a:off x="2651760" y="4187952"/>
            <a:ext cx="73152" cy="73152"/>
          </a:xfrm>
          <a:prstGeom prst="ellipse">
            <a:avLst/>
          </a:prstGeom>
          <a:solidFill>
            <a:srgbClr val="14B8A6"/>
          </a:solidFill>
          <a:ln/>
        </p:spPr>
        <p:txBody>
          <a:bodyPr/>
          <a:lstStyle/>
          <a:p>
            <a:endParaRPr lang="en-GB"/>
          </a:p>
        </p:txBody>
      </p:sp>
      <p:sp>
        <p:nvSpPr>
          <p:cNvPr id="50" name="Text 48"/>
          <p:cNvSpPr txBox="1"/>
          <p:nvPr/>
        </p:nvSpPr>
        <p:spPr>
          <a:xfrm>
            <a:off x="2788920" y="4142232"/>
            <a:ext cx="173736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Zaštita okoliša</a:t>
            </a:r>
            <a:endParaRPr lang="en-US" sz="850" dirty="0"/>
          </a:p>
        </p:txBody>
      </p:sp>
      <p:sp>
        <p:nvSpPr>
          <p:cNvPr id="51" name="Shape 49"/>
          <p:cNvSpPr/>
          <p:nvPr/>
        </p:nvSpPr>
        <p:spPr>
          <a:xfrm>
            <a:off x="2651760" y="4398264"/>
            <a:ext cx="73152" cy="73152"/>
          </a:xfrm>
          <a:prstGeom prst="ellipse">
            <a:avLst/>
          </a:prstGeom>
          <a:solidFill>
            <a:srgbClr val="14B8A6"/>
          </a:solidFill>
          <a:ln/>
        </p:spPr>
        <p:txBody>
          <a:bodyPr/>
          <a:lstStyle/>
          <a:p>
            <a:endParaRPr lang="en-GB"/>
          </a:p>
        </p:txBody>
      </p:sp>
      <p:sp>
        <p:nvSpPr>
          <p:cNvPr id="52" name="Text 50"/>
          <p:cNvSpPr txBox="1"/>
          <p:nvPr/>
        </p:nvSpPr>
        <p:spPr>
          <a:xfrm>
            <a:off x="2788920" y="4352544"/>
            <a:ext cx="173736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Prostorno planiranje</a:t>
            </a:r>
            <a:endParaRPr lang="en-US" sz="850" dirty="0"/>
          </a:p>
        </p:txBody>
      </p:sp>
      <p:sp>
        <p:nvSpPr>
          <p:cNvPr id="53" name="Shape 51"/>
          <p:cNvSpPr/>
          <p:nvPr/>
        </p:nvSpPr>
        <p:spPr>
          <a:xfrm>
            <a:off x="2651760" y="4608576"/>
            <a:ext cx="73152" cy="73152"/>
          </a:xfrm>
          <a:prstGeom prst="ellipse">
            <a:avLst/>
          </a:prstGeom>
          <a:solidFill>
            <a:srgbClr val="14B8A6"/>
          </a:solidFill>
          <a:ln/>
        </p:spPr>
        <p:txBody>
          <a:bodyPr/>
          <a:lstStyle/>
          <a:p>
            <a:endParaRPr lang="en-GB"/>
          </a:p>
        </p:txBody>
      </p:sp>
      <p:sp>
        <p:nvSpPr>
          <p:cNvPr id="54" name="Text 52"/>
          <p:cNvSpPr txBox="1"/>
          <p:nvPr/>
        </p:nvSpPr>
        <p:spPr>
          <a:xfrm>
            <a:off x="2788920" y="4562856"/>
            <a:ext cx="173736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Materijalni rashodi i plaće</a:t>
            </a:r>
            <a:endParaRPr lang="en-US" sz="850" dirty="0"/>
          </a:p>
        </p:txBody>
      </p:sp>
      <p:sp>
        <p:nvSpPr>
          <p:cNvPr id="55" name="Shape 53"/>
          <p:cNvSpPr/>
          <p:nvPr/>
        </p:nvSpPr>
        <p:spPr>
          <a:xfrm>
            <a:off x="4983480" y="2889504"/>
            <a:ext cx="3931920" cy="1508760"/>
          </a:xfrm>
          <a:prstGeom prst="roundRect">
            <a:avLst>
              <a:gd name="adj" fmla="val 8000"/>
            </a:avLst>
          </a:prstGeom>
          <a:solidFill>
            <a:srgbClr val="0E7490"/>
          </a:solidFill>
          <a:ln/>
        </p:spPr>
        <p:txBody>
          <a:bodyPr/>
          <a:lstStyle/>
          <a:p>
            <a:endParaRPr lang="en-GB"/>
          </a:p>
        </p:txBody>
      </p:sp>
      <p:sp>
        <p:nvSpPr>
          <p:cNvPr id="56" name="Text 54"/>
          <p:cNvSpPr txBox="1"/>
          <p:nvPr/>
        </p:nvSpPr>
        <p:spPr>
          <a:xfrm>
            <a:off x="5166360" y="2935224"/>
            <a:ext cx="3566160" cy="274320"/>
          </a:xfrm>
          <a:prstGeom prst="rect">
            <a:avLst/>
          </a:prstGeom>
          <a:noFill/>
          <a:ln/>
        </p:spPr>
        <p:txBody>
          <a:bodyPr wrap="square" lIns="0" tIns="0" rIns="0" bIns="0" rtlCol="0" anchor="ctr"/>
          <a:lstStyle/>
          <a:p>
            <a:pPr marL="0" indent="0">
              <a:buNone/>
            </a:pPr>
            <a:r>
              <a:rPr lang="en-US" sz="1100" b="1" dirty="0">
                <a:solidFill>
                  <a:srgbClr val="FFFFFF"/>
                </a:solidFill>
                <a:latin typeface="Cambria" pitchFamily="34" charset="0"/>
                <a:ea typeface="Cambria" pitchFamily="34" charset="-122"/>
                <a:cs typeface="Cambria" pitchFamily="34" charset="-120"/>
              </a:rPr>
              <a:t>Rashodi za dodatne standarde</a:t>
            </a:r>
            <a:endParaRPr lang="en-US" sz="1100" dirty="0"/>
          </a:p>
        </p:txBody>
      </p:sp>
      <p:sp>
        <p:nvSpPr>
          <p:cNvPr id="57" name="Shape 55"/>
          <p:cNvSpPr/>
          <p:nvPr/>
        </p:nvSpPr>
        <p:spPr>
          <a:xfrm>
            <a:off x="5257800" y="3300984"/>
            <a:ext cx="73152" cy="73152"/>
          </a:xfrm>
          <a:prstGeom prst="ellipse">
            <a:avLst/>
          </a:prstGeom>
          <a:solidFill>
            <a:srgbClr val="F59E0B"/>
          </a:solidFill>
          <a:ln/>
        </p:spPr>
        <p:txBody>
          <a:bodyPr/>
          <a:lstStyle/>
          <a:p>
            <a:endParaRPr lang="en-GB"/>
          </a:p>
        </p:txBody>
      </p:sp>
      <p:sp>
        <p:nvSpPr>
          <p:cNvPr id="58" name="Text 56"/>
          <p:cNvSpPr txBox="1"/>
          <p:nvPr/>
        </p:nvSpPr>
        <p:spPr>
          <a:xfrm>
            <a:off x="5440680" y="3255264"/>
            <a:ext cx="329184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Manifestacije od lokalnog značaja</a:t>
            </a:r>
            <a:endParaRPr lang="en-US" sz="850" dirty="0"/>
          </a:p>
        </p:txBody>
      </p:sp>
      <p:sp>
        <p:nvSpPr>
          <p:cNvPr id="59" name="Shape 57"/>
          <p:cNvSpPr/>
          <p:nvPr/>
        </p:nvSpPr>
        <p:spPr>
          <a:xfrm>
            <a:off x="5257800" y="3511296"/>
            <a:ext cx="73152" cy="73152"/>
          </a:xfrm>
          <a:prstGeom prst="ellipse">
            <a:avLst/>
          </a:prstGeom>
          <a:solidFill>
            <a:srgbClr val="F59E0B"/>
          </a:solidFill>
          <a:ln/>
        </p:spPr>
        <p:txBody>
          <a:bodyPr/>
          <a:lstStyle/>
          <a:p>
            <a:endParaRPr lang="en-GB"/>
          </a:p>
        </p:txBody>
      </p:sp>
      <p:sp>
        <p:nvSpPr>
          <p:cNvPr id="60" name="Text 58"/>
          <p:cNvSpPr txBox="1"/>
          <p:nvPr/>
        </p:nvSpPr>
        <p:spPr>
          <a:xfrm>
            <a:off x="5440680" y="3465576"/>
            <a:ext cx="329184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Sufinanciranje rada udruga</a:t>
            </a:r>
            <a:endParaRPr lang="en-US" sz="850" dirty="0"/>
          </a:p>
        </p:txBody>
      </p:sp>
      <p:sp>
        <p:nvSpPr>
          <p:cNvPr id="61" name="Shape 59"/>
          <p:cNvSpPr/>
          <p:nvPr/>
        </p:nvSpPr>
        <p:spPr>
          <a:xfrm>
            <a:off x="5257800" y="3721608"/>
            <a:ext cx="73152" cy="73152"/>
          </a:xfrm>
          <a:prstGeom prst="ellipse">
            <a:avLst/>
          </a:prstGeom>
          <a:solidFill>
            <a:srgbClr val="F59E0B"/>
          </a:solidFill>
          <a:ln/>
        </p:spPr>
        <p:txBody>
          <a:bodyPr/>
          <a:lstStyle/>
          <a:p>
            <a:endParaRPr lang="en-GB"/>
          </a:p>
        </p:txBody>
      </p:sp>
      <p:sp>
        <p:nvSpPr>
          <p:cNvPr id="62" name="Text 60"/>
          <p:cNvSpPr txBox="1"/>
          <p:nvPr/>
        </p:nvSpPr>
        <p:spPr>
          <a:xfrm>
            <a:off x="5440680" y="3675888"/>
            <a:ext cx="329184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Briga o djeci i starijima</a:t>
            </a:r>
            <a:endParaRPr lang="en-US" sz="850" dirty="0"/>
          </a:p>
        </p:txBody>
      </p:sp>
      <p:sp>
        <p:nvSpPr>
          <p:cNvPr id="63" name="Shape 61"/>
          <p:cNvSpPr/>
          <p:nvPr/>
        </p:nvSpPr>
        <p:spPr>
          <a:xfrm>
            <a:off x="5257800" y="3931920"/>
            <a:ext cx="73152" cy="73152"/>
          </a:xfrm>
          <a:prstGeom prst="ellipse">
            <a:avLst/>
          </a:prstGeom>
          <a:solidFill>
            <a:srgbClr val="F59E0B"/>
          </a:solidFill>
          <a:ln/>
        </p:spPr>
        <p:txBody>
          <a:bodyPr/>
          <a:lstStyle/>
          <a:p>
            <a:endParaRPr lang="en-GB"/>
          </a:p>
        </p:txBody>
      </p:sp>
      <p:sp>
        <p:nvSpPr>
          <p:cNvPr id="64" name="Text 62"/>
          <p:cNvSpPr txBox="1"/>
          <p:nvPr/>
        </p:nvSpPr>
        <p:spPr>
          <a:xfrm>
            <a:off x="5440680" y="3886200"/>
            <a:ext cx="329184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Srednjoškolsko i visoko obrazovanje</a:t>
            </a:r>
            <a:endParaRPr lang="en-US" sz="850" dirty="0"/>
          </a:p>
        </p:txBody>
      </p:sp>
      <p:sp>
        <p:nvSpPr>
          <p:cNvPr id="65" name="Shape 63"/>
          <p:cNvSpPr/>
          <p:nvPr/>
        </p:nvSpPr>
        <p:spPr>
          <a:xfrm>
            <a:off x="5257800" y="4142232"/>
            <a:ext cx="73152" cy="73152"/>
          </a:xfrm>
          <a:prstGeom prst="ellipse">
            <a:avLst/>
          </a:prstGeom>
          <a:solidFill>
            <a:srgbClr val="F59E0B"/>
          </a:solidFill>
          <a:ln/>
        </p:spPr>
        <p:txBody>
          <a:bodyPr/>
          <a:lstStyle/>
          <a:p>
            <a:endParaRPr lang="en-GB"/>
          </a:p>
        </p:txBody>
      </p:sp>
      <p:sp>
        <p:nvSpPr>
          <p:cNvPr id="66" name="Text 64"/>
          <p:cNvSpPr txBox="1"/>
          <p:nvPr/>
        </p:nvSpPr>
        <p:spPr>
          <a:xfrm>
            <a:off x="5440680" y="4096512"/>
            <a:ext cx="3291840" cy="182880"/>
          </a:xfrm>
          <a:prstGeom prst="rect">
            <a:avLst/>
          </a:prstGeom>
          <a:noFill/>
          <a:ln/>
        </p:spPr>
        <p:txBody>
          <a:bodyPr wrap="square" lIns="0" tIns="0" rIns="0" bIns="0" rtlCol="0" anchor="ctr"/>
          <a:lstStyle/>
          <a:p>
            <a:pPr marL="0" indent="0">
              <a:buNone/>
            </a:pPr>
            <a:r>
              <a:rPr lang="en-US" sz="850" dirty="0">
                <a:solidFill>
                  <a:srgbClr val="D1D5DB"/>
                </a:solidFill>
                <a:latin typeface="Calibri" pitchFamily="34" charset="0"/>
                <a:ea typeface="Calibri" pitchFamily="34" charset="-122"/>
                <a:cs typeface="Calibri" pitchFamily="34" charset="-120"/>
              </a:rPr>
              <a:t>Dodatni programi u OŠ obrazovanju</a:t>
            </a:r>
            <a:endParaRPr lang="en-US" sz="850" dirty="0"/>
          </a:p>
        </p:txBody>
      </p:sp>
      <p:sp>
        <p:nvSpPr>
          <p:cNvPr id="67" name="Text 65"/>
          <p:cNvSpPr txBox="1"/>
          <p:nvPr/>
        </p:nvSpPr>
        <p:spPr>
          <a:xfrm>
            <a:off x="457200" y="4882896"/>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68" name="Text 66"/>
          <p:cNvSpPr txBox="1"/>
          <p:nvPr/>
        </p:nvSpPr>
        <p:spPr>
          <a:xfrm>
            <a:off x="8458200" y="3986784"/>
            <a:ext cx="457200" cy="320040"/>
          </a:xfrm>
          <a:prstGeom prst="rect">
            <a:avLst/>
          </a:prstGeom>
          <a:noFill/>
          <a:ln/>
        </p:spPr>
        <p:txBody>
          <a:bodyPr wrap="square" lIns="0" tIns="0" rIns="0" bIns="0" rtlCol="0" anchor="ctr"/>
          <a:lstStyle/>
          <a:p>
            <a:pPr marL="0" indent="0" algn="r">
              <a:buNone/>
            </a:pPr>
            <a:endParaRPr lang="en-US" sz="800" dirty="0"/>
          </a:p>
        </p:txBody>
      </p:sp>
      <p:sp>
        <p:nvSpPr>
          <p:cNvPr id="70" name="TekstniOkvir 69">
            <a:extLst>
              <a:ext uri="{FF2B5EF4-FFF2-40B4-BE49-F238E27FC236}">
                <a16:creationId xmlns:a16="http://schemas.microsoft.com/office/drawing/2014/main" id="{7CF7BC14-2846-6C01-A0A9-59F9FBC1D38E}"/>
              </a:ext>
            </a:extLst>
          </p:cNvPr>
          <p:cNvSpPr txBox="1"/>
          <p:nvPr/>
        </p:nvSpPr>
        <p:spPr>
          <a:xfrm>
            <a:off x="8568819" y="4715738"/>
            <a:ext cx="235962" cy="215444"/>
          </a:xfrm>
          <a:prstGeom prst="rect">
            <a:avLst/>
          </a:prstGeom>
          <a:noFill/>
        </p:spPr>
        <p:txBody>
          <a:bodyPr wrap="none" rtlCol="0">
            <a:spAutoFit/>
          </a:bodyPr>
          <a:lstStyle/>
          <a:p>
            <a:r>
              <a:rPr lang="en-GB" sz="800"/>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0B3D4E"/>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PRORAČUN 2026. – PREGLED</a:t>
            </a:r>
            <a:endParaRPr lang="en-US" sz="2200" dirty="0"/>
          </a:p>
        </p:txBody>
      </p:sp>
      <p:sp>
        <p:nvSpPr>
          <p:cNvPr id="3" name="Text 1"/>
          <p:cNvSpPr txBox="1"/>
          <p:nvPr/>
        </p:nvSpPr>
        <p:spPr>
          <a:xfrm>
            <a:off x="457200" y="685800"/>
            <a:ext cx="8229600" cy="274320"/>
          </a:xfrm>
          <a:prstGeom prst="rect">
            <a:avLst/>
          </a:prstGeom>
          <a:noFill/>
          <a:ln/>
        </p:spPr>
        <p:txBody>
          <a:bodyPr wrap="square" lIns="0" tIns="0" rIns="0" bIns="0" rtlCol="0" anchor="ctr"/>
          <a:lstStyle/>
          <a:p>
            <a:pPr marL="0" indent="0">
              <a:buNone/>
            </a:pPr>
            <a:r>
              <a:rPr lang="en-US" sz="1100" dirty="0">
                <a:solidFill>
                  <a:srgbClr val="14B8A6"/>
                </a:solidFill>
                <a:latin typeface="Calibri" pitchFamily="34" charset="0"/>
                <a:ea typeface="Calibri" pitchFamily="34" charset="-122"/>
                <a:cs typeface="Calibri" pitchFamily="34" charset="-120"/>
              </a:rPr>
              <a:t>nakon I. Izmjena i dopuna (rebalans od 23.06.2026.)</a:t>
            </a:r>
            <a:endParaRPr lang="en-US" sz="1100" dirty="0"/>
          </a:p>
        </p:txBody>
      </p:sp>
      <p:sp>
        <p:nvSpPr>
          <p:cNvPr id="4" name="Shape 2"/>
          <p:cNvSpPr/>
          <p:nvPr/>
        </p:nvSpPr>
        <p:spPr>
          <a:xfrm>
            <a:off x="1371600" y="1188720"/>
            <a:ext cx="6400800" cy="1371600"/>
          </a:xfrm>
          <a:prstGeom prst="roundRect">
            <a:avLst>
              <a:gd name="adj" fmla="val 13333"/>
            </a:avLst>
          </a:prstGeom>
          <a:solidFill>
            <a:srgbClr val="0E7490"/>
          </a:solidFill>
          <a:ln/>
          <a:effectLst>
            <a:outerShdw blurRad="127000" dist="38100" dir="8100000" algn="bl" rotWithShape="0">
              <a:srgbClr val="000000">
                <a:alpha val="20000"/>
              </a:srgbClr>
            </a:outerShdw>
          </a:effectLst>
        </p:spPr>
        <p:txBody>
          <a:bodyPr/>
          <a:lstStyle/>
          <a:p>
            <a:endParaRPr lang="en-GB"/>
          </a:p>
        </p:txBody>
      </p:sp>
      <p:sp>
        <p:nvSpPr>
          <p:cNvPr id="5" name="Text 3"/>
          <p:cNvSpPr txBox="1"/>
          <p:nvPr/>
        </p:nvSpPr>
        <p:spPr>
          <a:xfrm>
            <a:off x="1371600" y="1234440"/>
            <a:ext cx="6400800" cy="822960"/>
          </a:xfrm>
          <a:prstGeom prst="rect">
            <a:avLst/>
          </a:prstGeom>
          <a:noFill/>
          <a:ln/>
        </p:spPr>
        <p:txBody>
          <a:bodyPr wrap="square" lIns="0" tIns="0" rIns="0" bIns="0" rtlCol="0" anchor="ctr"/>
          <a:lstStyle/>
          <a:p>
            <a:pPr marL="0" indent="0" algn="ctr">
              <a:buNone/>
            </a:pPr>
            <a:r>
              <a:rPr lang="en-US" sz="4200" b="1">
                <a:solidFill>
                  <a:srgbClr val="FFFFFF"/>
                </a:solidFill>
                <a:latin typeface="Cambria" pitchFamily="34" charset="0"/>
                <a:ea typeface="Cambria" pitchFamily="34" charset="-122"/>
                <a:cs typeface="Cambria" pitchFamily="34" charset="-120"/>
              </a:rPr>
              <a:t>11.993.908,36 </a:t>
            </a:r>
            <a:r>
              <a:rPr lang="en-US" sz="4200" b="1" dirty="0">
                <a:solidFill>
                  <a:srgbClr val="FFFFFF"/>
                </a:solidFill>
                <a:latin typeface="Cambria" pitchFamily="34" charset="0"/>
                <a:ea typeface="Cambria" pitchFamily="34" charset="-122"/>
                <a:cs typeface="Cambria" pitchFamily="34" charset="-120"/>
              </a:rPr>
              <a:t>€</a:t>
            </a:r>
            <a:endParaRPr lang="en-US" sz="4200" dirty="0"/>
          </a:p>
        </p:txBody>
      </p:sp>
      <p:sp>
        <p:nvSpPr>
          <p:cNvPr id="6" name="Text 4"/>
          <p:cNvSpPr txBox="1"/>
          <p:nvPr/>
        </p:nvSpPr>
        <p:spPr>
          <a:xfrm>
            <a:off x="1371600" y="2011680"/>
            <a:ext cx="6400800" cy="411480"/>
          </a:xfrm>
          <a:prstGeom prst="rect">
            <a:avLst/>
          </a:prstGeom>
          <a:noFill/>
          <a:ln/>
        </p:spPr>
        <p:txBody>
          <a:bodyPr wrap="square" lIns="0" tIns="0" rIns="0" bIns="0" rtlCol="0" anchor="ctr"/>
          <a:lstStyle/>
          <a:p>
            <a:pPr marL="0" indent="0" algn="ctr">
              <a:buNone/>
            </a:pPr>
            <a:r>
              <a:rPr lang="en-US" sz="1200" dirty="0">
                <a:solidFill>
                  <a:srgbClr val="D1D5DB"/>
                </a:solidFill>
                <a:latin typeface="Calibri" pitchFamily="34" charset="0"/>
                <a:ea typeface="Calibri" pitchFamily="34" charset="-122"/>
                <a:cs typeface="Calibri" pitchFamily="34" charset="-120"/>
              </a:rPr>
              <a:t>UKUPNI PRORAČUN OPĆINE MALINSKA-DUBAŠNICA ZA 2026.</a:t>
            </a:r>
            <a:endParaRPr lang="en-US" sz="1200" dirty="0"/>
          </a:p>
        </p:txBody>
      </p:sp>
      <p:sp>
        <p:nvSpPr>
          <p:cNvPr id="7" name="Shape 5"/>
          <p:cNvSpPr/>
          <p:nvPr/>
        </p:nvSpPr>
        <p:spPr>
          <a:xfrm>
            <a:off x="457200" y="2926080"/>
            <a:ext cx="2651760" cy="1097280"/>
          </a:xfrm>
          <a:prstGeom prst="roundRect">
            <a:avLst>
              <a:gd name="adj" fmla="val 12500"/>
            </a:avLst>
          </a:prstGeom>
          <a:solidFill>
            <a:srgbClr val="14B8A6"/>
          </a:solidFill>
          <a:ln/>
          <a:effectLst>
            <a:outerShdw blurRad="76200" dist="25400" dir="8100000" algn="bl" rotWithShape="0">
              <a:srgbClr val="000000">
                <a:alpha val="10000"/>
              </a:srgbClr>
            </a:outerShdw>
          </a:effectLst>
        </p:spPr>
        <p:txBody>
          <a:bodyPr/>
          <a:lstStyle/>
          <a:p>
            <a:endParaRPr lang="en-GB"/>
          </a:p>
        </p:txBody>
      </p:sp>
      <p:sp>
        <p:nvSpPr>
          <p:cNvPr id="8" name="Text 6"/>
          <p:cNvSpPr txBox="1"/>
          <p:nvPr/>
        </p:nvSpPr>
        <p:spPr>
          <a:xfrm>
            <a:off x="457200" y="3017520"/>
            <a:ext cx="265176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12.614.133 €</a:t>
            </a:r>
            <a:endParaRPr lang="en-US" sz="2200" dirty="0"/>
          </a:p>
        </p:txBody>
      </p:sp>
      <p:sp>
        <p:nvSpPr>
          <p:cNvPr id="9" name="Text 7"/>
          <p:cNvSpPr txBox="1"/>
          <p:nvPr/>
        </p:nvSpPr>
        <p:spPr>
          <a:xfrm>
            <a:off x="548640" y="3474720"/>
            <a:ext cx="2468880" cy="493776"/>
          </a:xfrm>
          <a:prstGeom prst="rect">
            <a:avLst/>
          </a:prstGeom>
          <a:noFill/>
          <a:ln/>
        </p:spPr>
        <p:txBody>
          <a:bodyPr wrap="square" lIns="0" tIns="0" rIns="0" bIns="0" rtlCol="0" anchor="ctr"/>
          <a:lstStyle/>
          <a:p>
            <a:pPr marL="0" indent="0" algn="ctr">
              <a:buNone/>
            </a:pPr>
            <a:r>
              <a:rPr lang="en-US" sz="1000" dirty="0">
                <a:solidFill>
                  <a:srgbClr val="D1D5DB"/>
                </a:solidFill>
                <a:latin typeface="Calibri" pitchFamily="34" charset="0"/>
                <a:ea typeface="Calibri" pitchFamily="34" charset="-122"/>
                <a:cs typeface="Calibri" pitchFamily="34" charset="-120"/>
              </a:rPr>
              <a:t>Prihodi i primici</a:t>
            </a:r>
            <a:endParaRPr lang="en-US" sz="1000" dirty="0"/>
          </a:p>
        </p:txBody>
      </p:sp>
      <p:sp>
        <p:nvSpPr>
          <p:cNvPr id="10" name="Shape 8"/>
          <p:cNvSpPr/>
          <p:nvPr/>
        </p:nvSpPr>
        <p:spPr>
          <a:xfrm>
            <a:off x="3383280" y="2926080"/>
            <a:ext cx="2651760" cy="1097280"/>
          </a:xfrm>
          <a:prstGeom prst="roundRect">
            <a:avLst>
              <a:gd name="adj" fmla="val 12500"/>
            </a:avLst>
          </a:prstGeom>
          <a:solidFill>
            <a:srgbClr val="F59E0B"/>
          </a:solidFill>
          <a:ln/>
          <a:effectLst>
            <a:outerShdw blurRad="76200" dist="25400" dir="8100000" algn="bl" rotWithShape="0">
              <a:srgbClr val="000000">
                <a:alpha val="10000"/>
              </a:srgbClr>
            </a:outerShdw>
          </a:effectLst>
        </p:spPr>
        <p:txBody>
          <a:bodyPr/>
          <a:lstStyle/>
          <a:p>
            <a:endParaRPr lang="en-GB"/>
          </a:p>
        </p:txBody>
      </p:sp>
      <p:sp>
        <p:nvSpPr>
          <p:cNvPr id="11" name="Text 9"/>
          <p:cNvSpPr txBox="1"/>
          <p:nvPr/>
        </p:nvSpPr>
        <p:spPr>
          <a:xfrm>
            <a:off x="3383280" y="3017520"/>
            <a:ext cx="265176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12.362.637 €</a:t>
            </a:r>
            <a:endParaRPr lang="en-US" sz="2200" dirty="0"/>
          </a:p>
        </p:txBody>
      </p:sp>
      <p:sp>
        <p:nvSpPr>
          <p:cNvPr id="12" name="Text 10"/>
          <p:cNvSpPr txBox="1"/>
          <p:nvPr/>
        </p:nvSpPr>
        <p:spPr>
          <a:xfrm>
            <a:off x="3474720" y="3474720"/>
            <a:ext cx="2468880" cy="493776"/>
          </a:xfrm>
          <a:prstGeom prst="rect">
            <a:avLst/>
          </a:prstGeom>
          <a:noFill/>
          <a:ln/>
        </p:spPr>
        <p:txBody>
          <a:bodyPr wrap="square" lIns="0" tIns="0" rIns="0" bIns="0" rtlCol="0" anchor="ctr"/>
          <a:lstStyle/>
          <a:p>
            <a:pPr marL="0" indent="0" algn="ctr">
              <a:buNone/>
            </a:pPr>
            <a:r>
              <a:rPr lang="en-US" sz="1000" dirty="0">
                <a:solidFill>
                  <a:srgbClr val="D1D5DB"/>
                </a:solidFill>
                <a:latin typeface="Calibri" pitchFamily="34" charset="0"/>
                <a:ea typeface="Calibri" pitchFamily="34" charset="-122"/>
                <a:cs typeface="Calibri" pitchFamily="34" charset="-120"/>
              </a:rPr>
              <a:t>Rashodi i izdaci</a:t>
            </a:r>
            <a:endParaRPr lang="en-US" sz="1000" dirty="0"/>
          </a:p>
        </p:txBody>
      </p:sp>
      <p:sp>
        <p:nvSpPr>
          <p:cNvPr id="13" name="Shape 11"/>
          <p:cNvSpPr/>
          <p:nvPr/>
        </p:nvSpPr>
        <p:spPr>
          <a:xfrm>
            <a:off x="6309360" y="2926080"/>
            <a:ext cx="2651760" cy="1097280"/>
          </a:xfrm>
          <a:prstGeom prst="roundRect">
            <a:avLst>
              <a:gd name="adj" fmla="val 12500"/>
            </a:avLst>
          </a:prstGeom>
          <a:solidFill>
            <a:srgbClr val="10B981"/>
          </a:solidFill>
          <a:ln/>
          <a:effectLst>
            <a:outerShdw blurRad="76200" dist="25400" dir="8100000" algn="bl" rotWithShape="0">
              <a:srgbClr val="000000">
                <a:alpha val="10000"/>
              </a:srgbClr>
            </a:outerShdw>
          </a:effectLst>
        </p:spPr>
        <p:txBody>
          <a:bodyPr/>
          <a:lstStyle/>
          <a:p>
            <a:endParaRPr lang="en-GB"/>
          </a:p>
        </p:txBody>
      </p:sp>
      <p:sp>
        <p:nvSpPr>
          <p:cNvPr id="14" name="Text 12"/>
          <p:cNvSpPr txBox="1"/>
          <p:nvPr/>
        </p:nvSpPr>
        <p:spPr>
          <a:xfrm>
            <a:off x="6309360" y="3017520"/>
            <a:ext cx="265176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124.123 €</a:t>
            </a:r>
            <a:endParaRPr lang="en-US" sz="2200" dirty="0"/>
          </a:p>
        </p:txBody>
      </p:sp>
      <p:sp>
        <p:nvSpPr>
          <p:cNvPr id="15" name="Text 13"/>
          <p:cNvSpPr txBox="1"/>
          <p:nvPr/>
        </p:nvSpPr>
        <p:spPr>
          <a:xfrm>
            <a:off x="6400800" y="3474720"/>
            <a:ext cx="2468880" cy="493776"/>
          </a:xfrm>
          <a:prstGeom prst="rect">
            <a:avLst/>
          </a:prstGeom>
          <a:noFill/>
          <a:ln/>
        </p:spPr>
        <p:txBody>
          <a:bodyPr wrap="square" lIns="0" tIns="0" rIns="0" bIns="0" rtlCol="0" anchor="ctr"/>
          <a:lstStyle/>
          <a:p>
            <a:pPr marL="0" indent="0" algn="ctr">
              <a:buNone/>
            </a:pPr>
            <a:r>
              <a:rPr lang="en-US" sz="1000" dirty="0">
                <a:solidFill>
                  <a:srgbClr val="D1D5DB"/>
                </a:solidFill>
                <a:latin typeface="Calibri" pitchFamily="34" charset="0"/>
                <a:ea typeface="Calibri" pitchFamily="34" charset="-122"/>
                <a:cs typeface="Calibri" pitchFamily="34" charset="-120"/>
              </a:rPr>
              <a:t>Višak iz prethodnih godina</a:t>
            </a:r>
            <a:endParaRPr lang="en-US" sz="1000" dirty="0"/>
          </a:p>
        </p:txBody>
      </p:sp>
      <p:sp>
        <p:nvSpPr>
          <p:cNvPr id="16" name="Text 14"/>
          <p:cNvSpPr txBox="1"/>
          <p:nvPr/>
        </p:nvSpPr>
        <p:spPr>
          <a:xfrm>
            <a:off x="457200" y="4297680"/>
            <a:ext cx="8229600" cy="365760"/>
          </a:xfrm>
          <a:prstGeom prst="rect">
            <a:avLst/>
          </a:prstGeom>
          <a:noFill/>
          <a:ln/>
        </p:spPr>
        <p:txBody>
          <a:bodyPr wrap="square" lIns="0" tIns="0" rIns="0" bIns="0" rtlCol="0" anchor="ctr"/>
          <a:lstStyle/>
          <a:p>
            <a:pPr marL="0" indent="0" algn="ctr">
              <a:buNone/>
            </a:pPr>
            <a:r>
              <a:rPr lang="en-US" sz="1000" dirty="0">
                <a:solidFill>
                  <a:srgbClr val="9CA3AF"/>
                </a:solidFill>
                <a:latin typeface="Calibri" pitchFamily="34" charset="0"/>
                <a:ea typeface="Calibri" pitchFamily="34" charset="-122"/>
                <a:cs typeface="Calibri" pitchFamily="34" charset="-120"/>
              </a:rPr>
              <a:t>Razdjel 001 – Jedinstveni upravni odjel: 12.767.487 €  |  Razdjel 002 – Vijeće, načelnik i tijela: 154.670 €</a:t>
            </a:r>
            <a:endParaRPr lang="en-US" sz="1000" dirty="0"/>
          </a:p>
        </p:txBody>
      </p:sp>
      <p:sp>
        <p:nvSpPr>
          <p:cNvPr id="18" name="TekstniOkvir 17">
            <a:extLst>
              <a:ext uri="{FF2B5EF4-FFF2-40B4-BE49-F238E27FC236}">
                <a16:creationId xmlns:a16="http://schemas.microsoft.com/office/drawing/2014/main" id="{47C90359-A3B5-FA64-C214-792CBF244CF3}"/>
              </a:ext>
            </a:extLst>
          </p:cNvPr>
          <p:cNvSpPr txBox="1"/>
          <p:nvPr/>
        </p:nvSpPr>
        <p:spPr>
          <a:xfrm>
            <a:off x="8568819" y="4715738"/>
            <a:ext cx="235962" cy="215444"/>
          </a:xfrm>
          <a:prstGeom prst="rect">
            <a:avLst/>
          </a:prstGeom>
          <a:noFill/>
        </p:spPr>
        <p:txBody>
          <a:bodyPr wrap="none" rtlCol="0">
            <a:spAutoFit/>
          </a:bodyPr>
          <a:lstStyle/>
          <a:p>
            <a:r>
              <a:rPr lang="en-GB" sz="800">
                <a:solidFill>
                  <a:schemeClr val="bg1"/>
                </a:solidFill>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57200" y="274320"/>
            <a:ext cx="8229600" cy="548640"/>
          </a:xfrm>
          <a:prstGeom prst="rect">
            <a:avLst/>
          </a:prstGeom>
          <a:noFill/>
          <a:ln/>
        </p:spPr>
        <p:txBody>
          <a:bodyPr wrap="square" lIns="0" tIns="0" rIns="0" bIns="0" rtlCol="0" anchor="ctr"/>
          <a:lstStyle/>
          <a:p>
            <a:pPr marL="0" indent="0">
              <a:buNone/>
            </a:pPr>
            <a:r>
              <a:rPr lang="en-US" sz="2600" b="1" dirty="0">
                <a:solidFill>
                  <a:srgbClr val="0B3D4E"/>
                </a:solidFill>
                <a:latin typeface="Cambria" pitchFamily="34" charset="0"/>
                <a:ea typeface="Cambria" pitchFamily="34" charset="-122"/>
                <a:cs typeface="Cambria" pitchFamily="34" charset="-120"/>
              </a:rPr>
              <a:t>Proračun Općine Malinska-Dubašnica</a:t>
            </a:r>
            <a:endParaRPr lang="en-US" sz="2600" dirty="0"/>
          </a:p>
        </p:txBody>
      </p:sp>
      <p:sp>
        <p:nvSpPr>
          <p:cNvPr id="3" name="Shape 1"/>
          <p:cNvSpPr/>
          <p:nvPr/>
        </p:nvSpPr>
        <p:spPr>
          <a:xfrm>
            <a:off x="457200" y="822960"/>
            <a:ext cx="1828800" cy="36576"/>
          </a:xfrm>
          <a:prstGeom prst="rect">
            <a:avLst/>
          </a:prstGeom>
          <a:solidFill>
            <a:srgbClr val="14B8A6"/>
          </a:solidFill>
          <a:ln/>
        </p:spPr>
        <p:txBody>
          <a:bodyPr/>
          <a:lstStyle/>
          <a:p>
            <a:endParaRPr lang="en-GB"/>
          </a:p>
        </p:txBody>
      </p:sp>
      <p:sp>
        <p:nvSpPr>
          <p:cNvPr id="4" name="Text 2"/>
          <p:cNvSpPr txBox="1"/>
          <p:nvPr/>
        </p:nvSpPr>
        <p:spPr>
          <a:xfrm>
            <a:off x="457200" y="1051560"/>
            <a:ext cx="5029200" cy="1463040"/>
          </a:xfrm>
          <a:prstGeom prst="rect">
            <a:avLst/>
          </a:prstGeom>
          <a:noFill/>
          <a:ln/>
        </p:spPr>
        <p:txBody>
          <a:bodyPr wrap="square" lIns="0" tIns="0" rIns="0" bIns="0" rtlCol="0" anchor="ctr"/>
          <a:lstStyle/>
          <a:p>
            <a:pPr marL="0" indent="0">
              <a:lnSpc>
                <a:spcPts val="1800"/>
              </a:lnSpc>
              <a:buNone/>
            </a:pPr>
            <a:r>
              <a:rPr lang="en-US" sz="1200" dirty="0">
                <a:solidFill>
                  <a:srgbClr val="1E293B"/>
                </a:solidFill>
                <a:latin typeface="Calibri" pitchFamily="34" charset="0"/>
                <a:ea typeface="Calibri" pitchFamily="34" charset="-122"/>
                <a:cs typeface="Calibri" pitchFamily="34" charset="-120"/>
              </a:rPr>
              <a:t>Smjernice ekonomske i fiskalne politike za razdoblje 2026.–2028. koje je Vlada usvojila na svojoj sjednici, izrađene su na temelju Nacionalnog programa reformi Republike Hrvatske. Sukladno Zakonu o proračunu (NN 144/21), a na temelju navedenih Smjernica, Ministarstvo financija je sastavilo Upute za izradu proračuna jedinica lokalne i područne (regionalne) samouprave za razdoblje 2026.–2028. te iste dostavila županijama, gradovima i općinama.</a:t>
            </a:r>
            <a:endParaRPr lang="en-US" sz="1200" dirty="0"/>
          </a:p>
        </p:txBody>
      </p:sp>
      <p:sp>
        <p:nvSpPr>
          <p:cNvPr id="5" name="Shape 3"/>
          <p:cNvSpPr/>
          <p:nvPr/>
        </p:nvSpPr>
        <p:spPr>
          <a:xfrm>
            <a:off x="457200" y="2743200"/>
            <a:ext cx="5029200" cy="1577340"/>
          </a:xfrm>
          <a:prstGeom prst="roundRect">
            <a:avLst>
              <a:gd name="adj" fmla="val 8571"/>
            </a:avLst>
          </a:prstGeom>
          <a:solidFill>
            <a:srgbClr val="0E7490"/>
          </a:solidFill>
          <a:ln/>
        </p:spPr>
        <p:txBody>
          <a:bodyPr/>
          <a:lstStyle/>
          <a:p>
            <a:endParaRPr lang="en-GB"/>
          </a:p>
        </p:txBody>
      </p:sp>
      <p:sp>
        <p:nvSpPr>
          <p:cNvPr id="6" name="Text 4"/>
          <p:cNvSpPr txBox="1"/>
          <p:nvPr/>
        </p:nvSpPr>
        <p:spPr>
          <a:xfrm>
            <a:off x="640080" y="2834640"/>
            <a:ext cx="4663440" cy="457200"/>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Plan proračuna Općine Malinska-Dubašnica za razdoblje od 2026. do 2028. godine sastavljen je sukladno odredbama:</a:t>
            </a:r>
            <a:endParaRPr lang="en-US" sz="1100" dirty="0"/>
          </a:p>
        </p:txBody>
      </p:sp>
      <p:sp>
        <p:nvSpPr>
          <p:cNvPr id="7" name="Shape 5"/>
          <p:cNvSpPr/>
          <p:nvPr/>
        </p:nvSpPr>
        <p:spPr>
          <a:xfrm>
            <a:off x="777240" y="3401568"/>
            <a:ext cx="73152" cy="73152"/>
          </a:xfrm>
          <a:prstGeom prst="ellipse">
            <a:avLst/>
          </a:prstGeom>
          <a:solidFill>
            <a:srgbClr val="F59E0B"/>
          </a:solidFill>
          <a:ln/>
        </p:spPr>
        <p:txBody>
          <a:bodyPr/>
          <a:lstStyle/>
          <a:p>
            <a:endParaRPr lang="en-GB"/>
          </a:p>
        </p:txBody>
      </p:sp>
      <p:sp>
        <p:nvSpPr>
          <p:cNvPr id="8" name="Text 6"/>
          <p:cNvSpPr txBox="1"/>
          <p:nvPr/>
        </p:nvSpPr>
        <p:spPr>
          <a:xfrm>
            <a:off x="960120" y="3346704"/>
            <a:ext cx="4389120" cy="182880"/>
          </a:xfrm>
          <a:prstGeom prst="rect">
            <a:avLst/>
          </a:prstGeom>
          <a:noFill/>
          <a:ln/>
        </p:spPr>
        <p:txBody>
          <a:bodyPr wrap="square" lIns="0" tIns="0" rIns="0" bIns="0" rtlCol="0" anchor="ctr"/>
          <a:lstStyle/>
          <a:p>
            <a:pPr marL="0" indent="0">
              <a:buNone/>
            </a:pPr>
            <a:r>
              <a:rPr lang="en-US" sz="1000" dirty="0">
                <a:solidFill>
                  <a:srgbClr val="D1D5DB"/>
                </a:solidFill>
                <a:latin typeface="Calibri" pitchFamily="34" charset="0"/>
                <a:ea typeface="Calibri" pitchFamily="34" charset="-122"/>
                <a:cs typeface="Calibri" pitchFamily="34" charset="-120"/>
              </a:rPr>
              <a:t>Zakona o proračunu (NN 144/21)</a:t>
            </a:r>
            <a:endParaRPr lang="en-US" sz="1000" dirty="0"/>
          </a:p>
        </p:txBody>
      </p:sp>
      <p:sp>
        <p:nvSpPr>
          <p:cNvPr id="9" name="Shape 7"/>
          <p:cNvSpPr/>
          <p:nvPr/>
        </p:nvSpPr>
        <p:spPr>
          <a:xfrm>
            <a:off x="777240" y="3602736"/>
            <a:ext cx="73152" cy="73152"/>
          </a:xfrm>
          <a:prstGeom prst="ellipse">
            <a:avLst/>
          </a:prstGeom>
          <a:solidFill>
            <a:srgbClr val="F59E0B"/>
          </a:solidFill>
          <a:ln/>
        </p:spPr>
        <p:txBody>
          <a:bodyPr/>
          <a:lstStyle/>
          <a:p>
            <a:endParaRPr lang="en-GB"/>
          </a:p>
        </p:txBody>
      </p:sp>
      <p:sp>
        <p:nvSpPr>
          <p:cNvPr id="10" name="Text 8"/>
          <p:cNvSpPr txBox="1"/>
          <p:nvPr/>
        </p:nvSpPr>
        <p:spPr>
          <a:xfrm>
            <a:off x="960120" y="3547872"/>
            <a:ext cx="4389120" cy="182880"/>
          </a:xfrm>
          <a:prstGeom prst="rect">
            <a:avLst/>
          </a:prstGeom>
          <a:noFill/>
          <a:ln/>
        </p:spPr>
        <p:txBody>
          <a:bodyPr wrap="square" lIns="0" tIns="0" rIns="0" bIns="0" rtlCol="0" anchor="ctr"/>
          <a:lstStyle/>
          <a:p>
            <a:pPr marL="0" indent="0">
              <a:buNone/>
            </a:pPr>
            <a:r>
              <a:rPr lang="en-US" sz="1000" dirty="0">
                <a:solidFill>
                  <a:srgbClr val="D1D5DB"/>
                </a:solidFill>
                <a:latin typeface="Calibri" pitchFamily="34" charset="0"/>
                <a:ea typeface="Calibri" pitchFamily="34" charset="-122"/>
                <a:cs typeface="Calibri" pitchFamily="34" charset="-120"/>
              </a:rPr>
              <a:t>Pravilnika o proračunskim klasifikacijama (NN 158/23)</a:t>
            </a:r>
            <a:endParaRPr lang="en-US" sz="1000" dirty="0"/>
          </a:p>
        </p:txBody>
      </p:sp>
      <p:sp>
        <p:nvSpPr>
          <p:cNvPr id="11" name="Shape 9"/>
          <p:cNvSpPr/>
          <p:nvPr/>
        </p:nvSpPr>
        <p:spPr>
          <a:xfrm>
            <a:off x="777240" y="3803904"/>
            <a:ext cx="73152" cy="73152"/>
          </a:xfrm>
          <a:prstGeom prst="ellipse">
            <a:avLst/>
          </a:prstGeom>
          <a:solidFill>
            <a:srgbClr val="F59E0B"/>
          </a:solidFill>
          <a:ln/>
        </p:spPr>
        <p:txBody>
          <a:bodyPr/>
          <a:lstStyle/>
          <a:p>
            <a:endParaRPr lang="en-GB"/>
          </a:p>
        </p:txBody>
      </p:sp>
      <p:sp>
        <p:nvSpPr>
          <p:cNvPr id="12" name="Text 10"/>
          <p:cNvSpPr txBox="1"/>
          <p:nvPr/>
        </p:nvSpPr>
        <p:spPr>
          <a:xfrm>
            <a:off x="960120" y="3749040"/>
            <a:ext cx="4389120" cy="182880"/>
          </a:xfrm>
          <a:prstGeom prst="rect">
            <a:avLst/>
          </a:prstGeom>
          <a:noFill/>
          <a:ln/>
        </p:spPr>
        <p:txBody>
          <a:bodyPr wrap="square" lIns="0" tIns="0" rIns="0" bIns="0" rtlCol="0" anchor="ctr"/>
          <a:lstStyle/>
          <a:p>
            <a:pPr marL="0" indent="0">
              <a:buNone/>
            </a:pPr>
            <a:r>
              <a:rPr lang="en-US" sz="1000" dirty="0">
                <a:solidFill>
                  <a:srgbClr val="D1D5DB"/>
                </a:solidFill>
                <a:latin typeface="Calibri" pitchFamily="34" charset="0"/>
                <a:ea typeface="Calibri" pitchFamily="34" charset="-122"/>
                <a:cs typeface="Calibri" pitchFamily="34" charset="-120"/>
              </a:rPr>
              <a:t>Pravilnika o proračunskom računovodstvu i računskom planu (NN 04/24)</a:t>
            </a:r>
            <a:endParaRPr lang="en-US" sz="1000" dirty="0"/>
          </a:p>
        </p:txBody>
      </p:sp>
      <p:sp>
        <p:nvSpPr>
          <p:cNvPr id="13" name="Shape 11"/>
          <p:cNvSpPr/>
          <p:nvPr/>
        </p:nvSpPr>
        <p:spPr>
          <a:xfrm>
            <a:off x="777240" y="4005072"/>
            <a:ext cx="73152" cy="73152"/>
          </a:xfrm>
          <a:prstGeom prst="ellipse">
            <a:avLst/>
          </a:prstGeom>
          <a:solidFill>
            <a:srgbClr val="F59E0B"/>
          </a:solidFill>
          <a:ln/>
        </p:spPr>
        <p:txBody>
          <a:bodyPr/>
          <a:lstStyle/>
          <a:p>
            <a:endParaRPr lang="en-GB"/>
          </a:p>
        </p:txBody>
      </p:sp>
      <p:sp>
        <p:nvSpPr>
          <p:cNvPr id="14" name="Text 12"/>
          <p:cNvSpPr txBox="1"/>
          <p:nvPr/>
        </p:nvSpPr>
        <p:spPr>
          <a:xfrm>
            <a:off x="960120" y="3950208"/>
            <a:ext cx="4389120" cy="182880"/>
          </a:xfrm>
          <a:prstGeom prst="rect">
            <a:avLst/>
          </a:prstGeom>
          <a:noFill/>
          <a:ln/>
        </p:spPr>
        <p:txBody>
          <a:bodyPr wrap="square" lIns="0" tIns="0" rIns="0" bIns="0" rtlCol="0" anchor="ctr"/>
          <a:lstStyle/>
          <a:p>
            <a:pPr marL="0" indent="0">
              <a:buNone/>
            </a:pPr>
            <a:r>
              <a:rPr lang="en-US" sz="1000" dirty="0">
                <a:solidFill>
                  <a:srgbClr val="D1D5DB"/>
                </a:solidFill>
                <a:latin typeface="Calibri" pitchFamily="34" charset="0"/>
                <a:ea typeface="Calibri" pitchFamily="34" charset="-122"/>
                <a:cs typeface="Calibri" pitchFamily="34" charset="-120"/>
              </a:rPr>
              <a:t>Smjernica Vlade RH</a:t>
            </a:r>
            <a:endParaRPr lang="en-US" sz="1000" dirty="0"/>
          </a:p>
        </p:txBody>
      </p:sp>
      <p:sp>
        <p:nvSpPr>
          <p:cNvPr id="17" name="Text 15"/>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16" name="TekstniOkvir 15">
            <a:extLst>
              <a:ext uri="{FF2B5EF4-FFF2-40B4-BE49-F238E27FC236}">
                <a16:creationId xmlns:a16="http://schemas.microsoft.com/office/drawing/2014/main" id="{9F9AF864-46F5-F03D-7619-6D0A4818F67D}"/>
              </a:ext>
            </a:extLst>
          </p:cNvPr>
          <p:cNvSpPr txBox="1"/>
          <p:nvPr/>
        </p:nvSpPr>
        <p:spPr>
          <a:xfrm>
            <a:off x="8568819" y="4715738"/>
            <a:ext cx="235962" cy="215444"/>
          </a:xfrm>
          <a:prstGeom prst="rect">
            <a:avLst/>
          </a:prstGeom>
          <a:noFill/>
        </p:spPr>
        <p:txBody>
          <a:bodyPr wrap="none" rtlCol="0">
            <a:spAutoFit/>
          </a:bodyPr>
          <a:lstStyle/>
          <a:p>
            <a:r>
              <a:rPr lang="en-GB" sz="800"/>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457200" y="274320"/>
            <a:ext cx="8229600" cy="640080"/>
          </a:xfrm>
          <a:prstGeom prst="roundRect">
            <a:avLst>
              <a:gd name="adj" fmla="val 17143"/>
            </a:avLst>
          </a:prstGeom>
          <a:solidFill>
            <a:srgbClr val="0E7490"/>
          </a:solidFill>
          <a:ln/>
        </p:spPr>
        <p:txBody>
          <a:bodyPr/>
          <a:lstStyle/>
          <a:p>
            <a:endParaRPr lang="en-GB"/>
          </a:p>
        </p:txBody>
      </p:sp>
      <p:sp>
        <p:nvSpPr>
          <p:cNvPr id="3" name="Text 1"/>
          <p:cNvSpPr txBox="1"/>
          <p:nvPr/>
        </p:nvSpPr>
        <p:spPr>
          <a:xfrm>
            <a:off x="640080" y="320040"/>
            <a:ext cx="548640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Prihodi i primici</a:t>
            </a:r>
            <a:endParaRPr lang="en-US" sz="2200" dirty="0"/>
          </a:p>
        </p:txBody>
      </p:sp>
      <p:sp>
        <p:nvSpPr>
          <p:cNvPr id="4" name="Text 2"/>
          <p:cNvSpPr txBox="1"/>
          <p:nvPr/>
        </p:nvSpPr>
        <p:spPr>
          <a:xfrm>
            <a:off x="457200" y="1051560"/>
            <a:ext cx="8229600" cy="32004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Prihodi i primici u 2026. godini (nakon I. Izmjena) planirani su u ukupnom iznosu od:</a:t>
            </a:r>
            <a:endParaRPr lang="en-US" sz="1200" dirty="0"/>
          </a:p>
        </p:txBody>
      </p:sp>
      <p:sp>
        <p:nvSpPr>
          <p:cNvPr id="5" name="Shape 3"/>
          <p:cNvSpPr/>
          <p:nvPr/>
        </p:nvSpPr>
        <p:spPr>
          <a:xfrm>
            <a:off x="457200" y="1417320"/>
            <a:ext cx="5029200" cy="502920"/>
          </a:xfrm>
          <a:prstGeom prst="roundRect">
            <a:avLst>
              <a:gd name="adj" fmla="val 18182"/>
            </a:avLst>
          </a:prstGeom>
          <a:solidFill>
            <a:srgbClr val="14B8A6"/>
          </a:solidFill>
          <a:ln/>
        </p:spPr>
        <p:txBody>
          <a:bodyPr/>
          <a:lstStyle/>
          <a:p>
            <a:endParaRPr lang="en-GB"/>
          </a:p>
        </p:txBody>
      </p:sp>
      <p:sp>
        <p:nvSpPr>
          <p:cNvPr id="6" name="Text 4"/>
          <p:cNvSpPr txBox="1"/>
          <p:nvPr/>
        </p:nvSpPr>
        <p:spPr>
          <a:xfrm>
            <a:off x="640080" y="1444752"/>
            <a:ext cx="4663440" cy="45720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12.614.133,36 €</a:t>
            </a:r>
            <a:endParaRPr lang="en-US" sz="2400" dirty="0"/>
          </a:p>
        </p:txBody>
      </p:sp>
      <p:sp>
        <p:nvSpPr>
          <p:cNvPr id="7" name="Shape 5"/>
          <p:cNvSpPr/>
          <p:nvPr/>
        </p:nvSpPr>
        <p:spPr>
          <a:xfrm>
            <a:off x="457200" y="2103120"/>
            <a:ext cx="5029200" cy="365760"/>
          </a:xfrm>
          <a:prstGeom prst="roundRect">
            <a:avLst>
              <a:gd name="adj" fmla="val 20000"/>
            </a:avLst>
          </a:prstGeom>
          <a:solidFill>
            <a:srgbClr val="0B3D4E"/>
          </a:solidFill>
          <a:ln/>
        </p:spPr>
        <p:txBody>
          <a:bodyPr/>
          <a:lstStyle/>
          <a:p>
            <a:endParaRPr lang="en-GB"/>
          </a:p>
        </p:txBody>
      </p:sp>
      <p:sp>
        <p:nvSpPr>
          <p:cNvPr id="8" name="Text 6"/>
          <p:cNvSpPr txBox="1"/>
          <p:nvPr/>
        </p:nvSpPr>
        <p:spPr>
          <a:xfrm>
            <a:off x="640080" y="2121408"/>
            <a:ext cx="4663440" cy="32004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11.993.908,36 € Prihodi od poslovanja</a:t>
            </a:r>
            <a:endParaRPr lang="en-US" sz="1200" dirty="0"/>
          </a:p>
        </p:txBody>
      </p:sp>
      <p:sp>
        <p:nvSpPr>
          <p:cNvPr id="9" name="Text 7"/>
          <p:cNvSpPr txBox="1"/>
          <p:nvPr/>
        </p:nvSpPr>
        <p:spPr>
          <a:xfrm>
            <a:off x="640080" y="2560320"/>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10" name="Text 8"/>
          <p:cNvSpPr txBox="1"/>
          <p:nvPr/>
        </p:nvSpPr>
        <p:spPr>
          <a:xfrm>
            <a:off x="868680" y="256032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Prihodi od poreza</a:t>
            </a:r>
            <a:endParaRPr lang="en-US" sz="950" dirty="0"/>
          </a:p>
        </p:txBody>
      </p:sp>
      <p:sp>
        <p:nvSpPr>
          <p:cNvPr id="11" name="Text 9"/>
          <p:cNvSpPr txBox="1"/>
          <p:nvPr/>
        </p:nvSpPr>
        <p:spPr>
          <a:xfrm>
            <a:off x="4114800" y="2560320"/>
            <a:ext cx="1371600" cy="256032"/>
          </a:xfrm>
          <a:prstGeom prst="rect">
            <a:avLst/>
          </a:prstGeom>
          <a:noFill/>
          <a:ln/>
        </p:spPr>
        <p:txBody>
          <a:bodyPr wrap="square" lIns="0" tIns="0" rIns="0" bIns="0" rtlCol="0" anchor="ctr"/>
          <a:lstStyle/>
          <a:p>
            <a:pPr marL="0" indent="0" algn="r">
              <a:buNone/>
            </a:pPr>
            <a:r>
              <a:rPr lang="en-US" sz="1000" b="1" dirty="0">
                <a:solidFill>
                  <a:srgbClr val="0E7490"/>
                </a:solidFill>
                <a:latin typeface="Calibri" pitchFamily="34" charset="0"/>
                <a:ea typeface="Calibri" pitchFamily="34" charset="-122"/>
                <a:cs typeface="Calibri" pitchFamily="34" charset="-120"/>
              </a:rPr>
              <a:t>7.616.145,00 €</a:t>
            </a:r>
            <a:endParaRPr lang="en-US" sz="1000" dirty="0"/>
          </a:p>
        </p:txBody>
      </p:sp>
      <p:sp>
        <p:nvSpPr>
          <p:cNvPr id="12" name="Text 10"/>
          <p:cNvSpPr txBox="1"/>
          <p:nvPr/>
        </p:nvSpPr>
        <p:spPr>
          <a:xfrm>
            <a:off x="640080" y="2852928"/>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13" name="Text 11"/>
          <p:cNvSpPr txBox="1"/>
          <p:nvPr/>
        </p:nvSpPr>
        <p:spPr>
          <a:xfrm>
            <a:off x="868680" y="2852928"/>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Pomoći iz inozemstva i od subjekata unutar općeg proračuna</a:t>
            </a:r>
            <a:endParaRPr lang="en-US" sz="950" dirty="0"/>
          </a:p>
        </p:txBody>
      </p:sp>
      <p:sp>
        <p:nvSpPr>
          <p:cNvPr id="14" name="Text 12"/>
          <p:cNvSpPr txBox="1"/>
          <p:nvPr/>
        </p:nvSpPr>
        <p:spPr>
          <a:xfrm>
            <a:off x="4114800" y="2852928"/>
            <a:ext cx="1371600" cy="256032"/>
          </a:xfrm>
          <a:prstGeom prst="rect">
            <a:avLst/>
          </a:prstGeom>
          <a:noFill/>
          <a:ln/>
        </p:spPr>
        <p:txBody>
          <a:bodyPr wrap="square" lIns="0" tIns="0" rIns="0" bIns="0" rtlCol="0" anchor="ctr"/>
          <a:lstStyle/>
          <a:p>
            <a:pPr marL="0" indent="0" algn="r">
              <a:buNone/>
            </a:pPr>
            <a:r>
              <a:rPr lang="en-US" sz="1000" b="1" dirty="0">
                <a:solidFill>
                  <a:srgbClr val="0E7490"/>
                </a:solidFill>
                <a:latin typeface="Calibri" pitchFamily="34" charset="0"/>
                <a:ea typeface="Calibri" pitchFamily="34" charset="-122"/>
                <a:cs typeface="Calibri" pitchFamily="34" charset="-120"/>
              </a:rPr>
              <a:t>1.640.320,00 €</a:t>
            </a:r>
            <a:endParaRPr lang="en-US" sz="1000" dirty="0"/>
          </a:p>
        </p:txBody>
      </p:sp>
      <p:sp>
        <p:nvSpPr>
          <p:cNvPr id="15" name="Text 13"/>
          <p:cNvSpPr txBox="1"/>
          <p:nvPr/>
        </p:nvSpPr>
        <p:spPr>
          <a:xfrm>
            <a:off x="640080" y="3145536"/>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16" name="Text 14"/>
          <p:cNvSpPr txBox="1"/>
          <p:nvPr/>
        </p:nvSpPr>
        <p:spPr>
          <a:xfrm>
            <a:off x="868680" y="3145536"/>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Prihodi od imovine</a:t>
            </a:r>
            <a:endParaRPr lang="en-US" sz="950" dirty="0"/>
          </a:p>
        </p:txBody>
      </p:sp>
      <p:sp>
        <p:nvSpPr>
          <p:cNvPr id="17" name="Text 15"/>
          <p:cNvSpPr txBox="1"/>
          <p:nvPr/>
        </p:nvSpPr>
        <p:spPr>
          <a:xfrm>
            <a:off x="4114800" y="3145536"/>
            <a:ext cx="1371600" cy="256032"/>
          </a:xfrm>
          <a:prstGeom prst="rect">
            <a:avLst/>
          </a:prstGeom>
          <a:noFill/>
          <a:ln/>
        </p:spPr>
        <p:txBody>
          <a:bodyPr wrap="square" lIns="0" tIns="0" rIns="0" bIns="0" rtlCol="0" anchor="ctr"/>
          <a:lstStyle/>
          <a:p>
            <a:pPr marL="0" indent="0" algn="r">
              <a:buNone/>
            </a:pPr>
            <a:r>
              <a:rPr lang="en-US" sz="1000" b="1" dirty="0">
                <a:solidFill>
                  <a:srgbClr val="0E7490"/>
                </a:solidFill>
                <a:latin typeface="Calibri" pitchFamily="34" charset="0"/>
                <a:ea typeface="Calibri" pitchFamily="34" charset="-122"/>
                <a:cs typeface="Calibri" pitchFamily="34" charset="-120"/>
              </a:rPr>
              <a:t>785.520,00 €</a:t>
            </a:r>
            <a:endParaRPr lang="en-US" sz="1000" dirty="0"/>
          </a:p>
        </p:txBody>
      </p:sp>
      <p:sp>
        <p:nvSpPr>
          <p:cNvPr id="18" name="Text 16"/>
          <p:cNvSpPr txBox="1"/>
          <p:nvPr/>
        </p:nvSpPr>
        <p:spPr>
          <a:xfrm>
            <a:off x="640080" y="3438144"/>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19" name="Text 17"/>
          <p:cNvSpPr txBox="1"/>
          <p:nvPr/>
        </p:nvSpPr>
        <p:spPr>
          <a:xfrm>
            <a:off x="868680" y="3438144"/>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Prihodi od upravnih i administrativnih pristojbi, pristojbi po posebnim propisima i naknada</a:t>
            </a:r>
            <a:endParaRPr lang="en-US" sz="950" dirty="0"/>
          </a:p>
        </p:txBody>
      </p:sp>
      <p:sp>
        <p:nvSpPr>
          <p:cNvPr id="20" name="Text 18"/>
          <p:cNvSpPr txBox="1"/>
          <p:nvPr/>
        </p:nvSpPr>
        <p:spPr>
          <a:xfrm>
            <a:off x="4114800" y="3438144"/>
            <a:ext cx="1371600" cy="256032"/>
          </a:xfrm>
          <a:prstGeom prst="rect">
            <a:avLst/>
          </a:prstGeom>
          <a:noFill/>
          <a:ln/>
        </p:spPr>
        <p:txBody>
          <a:bodyPr wrap="square" lIns="0" tIns="0" rIns="0" bIns="0" rtlCol="0" anchor="ctr"/>
          <a:lstStyle/>
          <a:p>
            <a:pPr marL="0" indent="0" algn="r">
              <a:buNone/>
            </a:pPr>
            <a:r>
              <a:rPr lang="en-US" sz="1000" b="1" dirty="0">
                <a:solidFill>
                  <a:srgbClr val="0E7490"/>
                </a:solidFill>
                <a:latin typeface="Calibri" pitchFamily="34" charset="0"/>
                <a:ea typeface="Calibri" pitchFamily="34" charset="-122"/>
                <a:cs typeface="Calibri" pitchFamily="34" charset="-120"/>
              </a:rPr>
              <a:t>1.750.800,00 €</a:t>
            </a:r>
            <a:endParaRPr lang="en-US" sz="1000" dirty="0"/>
          </a:p>
        </p:txBody>
      </p:sp>
      <p:sp>
        <p:nvSpPr>
          <p:cNvPr id="21" name="Text 19"/>
          <p:cNvSpPr txBox="1"/>
          <p:nvPr/>
        </p:nvSpPr>
        <p:spPr>
          <a:xfrm>
            <a:off x="640080" y="3730752"/>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22" name="Text 20"/>
          <p:cNvSpPr txBox="1"/>
          <p:nvPr/>
        </p:nvSpPr>
        <p:spPr>
          <a:xfrm>
            <a:off x="868679" y="3763143"/>
            <a:ext cx="3817052"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Prihodi od prodaje proizvoda i robe, donacije </a:t>
            </a:r>
            <a:r>
              <a:rPr lang="en-US" sz="950">
                <a:solidFill>
                  <a:srgbClr val="1E293B"/>
                </a:solidFill>
                <a:latin typeface="Calibri" pitchFamily="34" charset="0"/>
                <a:ea typeface="Calibri" pitchFamily="34" charset="-122"/>
                <a:cs typeface="Calibri" pitchFamily="34" charset="-120"/>
              </a:rPr>
              <a:t>te pruženih usluga, prihodi od donacija te povrati po proetstiranim jamstvima</a:t>
            </a:r>
            <a:endParaRPr lang="en-US" sz="950" dirty="0"/>
          </a:p>
        </p:txBody>
      </p:sp>
      <p:sp>
        <p:nvSpPr>
          <p:cNvPr id="23" name="Text 21"/>
          <p:cNvSpPr txBox="1"/>
          <p:nvPr/>
        </p:nvSpPr>
        <p:spPr>
          <a:xfrm>
            <a:off x="4114800" y="3730752"/>
            <a:ext cx="1371600" cy="256032"/>
          </a:xfrm>
          <a:prstGeom prst="rect">
            <a:avLst/>
          </a:prstGeom>
          <a:noFill/>
          <a:ln/>
        </p:spPr>
        <p:txBody>
          <a:bodyPr wrap="square" lIns="0" tIns="0" rIns="0" bIns="0" rtlCol="0" anchor="ctr"/>
          <a:lstStyle/>
          <a:p>
            <a:pPr marL="0" indent="0" algn="r">
              <a:buNone/>
            </a:pPr>
            <a:r>
              <a:rPr lang="en-US" sz="1000" b="1" dirty="0">
                <a:solidFill>
                  <a:srgbClr val="0E7490"/>
                </a:solidFill>
                <a:latin typeface="Calibri" pitchFamily="34" charset="0"/>
                <a:ea typeface="Calibri" pitchFamily="34" charset="-122"/>
                <a:cs typeface="Calibri" pitchFamily="34" charset="-120"/>
              </a:rPr>
              <a:t>160.000,00 €</a:t>
            </a:r>
            <a:endParaRPr lang="en-US" sz="1000" dirty="0"/>
          </a:p>
        </p:txBody>
      </p:sp>
      <p:sp>
        <p:nvSpPr>
          <p:cNvPr id="24" name="Text 22"/>
          <p:cNvSpPr txBox="1"/>
          <p:nvPr/>
        </p:nvSpPr>
        <p:spPr>
          <a:xfrm>
            <a:off x="640080" y="4023360"/>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25" name="Text 23"/>
          <p:cNvSpPr txBox="1"/>
          <p:nvPr/>
        </p:nvSpPr>
        <p:spPr>
          <a:xfrm>
            <a:off x="868680" y="402336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Kazne, upravne mjere i ostali prihodi</a:t>
            </a:r>
            <a:endParaRPr lang="en-US" sz="950" dirty="0"/>
          </a:p>
        </p:txBody>
      </p:sp>
      <p:sp>
        <p:nvSpPr>
          <p:cNvPr id="26" name="Text 24"/>
          <p:cNvSpPr txBox="1"/>
          <p:nvPr/>
        </p:nvSpPr>
        <p:spPr>
          <a:xfrm>
            <a:off x="4114800" y="4023360"/>
            <a:ext cx="1371600" cy="256032"/>
          </a:xfrm>
          <a:prstGeom prst="rect">
            <a:avLst/>
          </a:prstGeom>
          <a:noFill/>
          <a:ln/>
        </p:spPr>
        <p:txBody>
          <a:bodyPr wrap="square" lIns="0" tIns="0" rIns="0" bIns="0" rtlCol="0" anchor="ctr"/>
          <a:lstStyle/>
          <a:p>
            <a:pPr marL="0" indent="0" algn="r">
              <a:buNone/>
            </a:pPr>
            <a:r>
              <a:rPr lang="en-US" sz="1000" b="1" dirty="0">
                <a:solidFill>
                  <a:srgbClr val="0E7490"/>
                </a:solidFill>
                <a:latin typeface="Calibri" pitchFamily="34" charset="0"/>
                <a:ea typeface="Calibri" pitchFamily="34" charset="-122"/>
                <a:cs typeface="Calibri" pitchFamily="34" charset="-120"/>
              </a:rPr>
              <a:t>41.123,36 €</a:t>
            </a:r>
            <a:endParaRPr lang="en-US" sz="1000" dirty="0"/>
          </a:p>
        </p:txBody>
      </p:sp>
      <p:sp>
        <p:nvSpPr>
          <p:cNvPr id="27" name="Shape 25"/>
          <p:cNvSpPr/>
          <p:nvPr/>
        </p:nvSpPr>
        <p:spPr>
          <a:xfrm>
            <a:off x="5614815" y="2104548"/>
            <a:ext cx="3401806" cy="372390"/>
          </a:xfrm>
          <a:prstGeom prst="roundRect">
            <a:avLst>
              <a:gd name="adj" fmla="val 22857"/>
            </a:avLst>
          </a:prstGeom>
          <a:solidFill>
            <a:srgbClr val="3B82F6"/>
          </a:solidFill>
          <a:ln/>
        </p:spPr>
        <p:txBody>
          <a:bodyPr/>
          <a:lstStyle/>
          <a:p>
            <a:endParaRPr lang="en-GB"/>
          </a:p>
        </p:txBody>
      </p:sp>
      <p:sp>
        <p:nvSpPr>
          <p:cNvPr id="28" name="Text 26"/>
          <p:cNvSpPr txBox="1"/>
          <p:nvPr/>
        </p:nvSpPr>
        <p:spPr>
          <a:xfrm>
            <a:off x="5805350" y="2131400"/>
            <a:ext cx="3154402" cy="319192"/>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620.225,00 € Prihodi od prodaje nefinancijske imovine</a:t>
            </a:r>
            <a:endParaRPr lang="en-US" sz="1100" dirty="0"/>
          </a:p>
        </p:txBody>
      </p:sp>
      <p:sp>
        <p:nvSpPr>
          <p:cNvPr id="31" name="Text 29"/>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44" name="Text 7">
            <a:extLst>
              <a:ext uri="{FF2B5EF4-FFF2-40B4-BE49-F238E27FC236}">
                <a16:creationId xmlns:a16="http://schemas.microsoft.com/office/drawing/2014/main" id="{BAB3EEF3-6E4C-9E2F-A83E-D74A34B788B0}"/>
              </a:ext>
            </a:extLst>
          </p:cNvPr>
          <p:cNvSpPr txBox="1"/>
          <p:nvPr/>
        </p:nvSpPr>
        <p:spPr>
          <a:xfrm>
            <a:off x="5609811" y="2580018"/>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46" name="Text 8">
            <a:extLst>
              <a:ext uri="{FF2B5EF4-FFF2-40B4-BE49-F238E27FC236}">
                <a16:creationId xmlns:a16="http://schemas.microsoft.com/office/drawing/2014/main" id="{153F4BE6-E4D6-9FA7-5509-3E0A01123CE8}"/>
              </a:ext>
            </a:extLst>
          </p:cNvPr>
          <p:cNvSpPr txBox="1"/>
          <p:nvPr/>
        </p:nvSpPr>
        <p:spPr>
          <a:xfrm>
            <a:off x="5782351" y="2580018"/>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Prihodi </a:t>
            </a:r>
            <a:r>
              <a:rPr lang="en-US" sz="950">
                <a:solidFill>
                  <a:srgbClr val="1E293B"/>
                </a:solidFill>
                <a:latin typeface="Calibri" pitchFamily="34" charset="0"/>
                <a:ea typeface="Calibri" pitchFamily="34" charset="-122"/>
                <a:cs typeface="Calibri" pitchFamily="34" charset="-120"/>
              </a:rPr>
              <a:t>od prodaje neproizvedene </a:t>
            </a:r>
            <a:br>
              <a:rPr lang="en-US" sz="950">
                <a:solidFill>
                  <a:srgbClr val="1E293B"/>
                </a:solidFill>
                <a:latin typeface="Calibri" pitchFamily="34" charset="0"/>
                <a:ea typeface="Calibri" pitchFamily="34" charset="-122"/>
                <a:cs typeface="Calibri" pitchFamily="34" charset="-120"/>
              </a:rPr>
            </a:br>
            <a:r>
              <a:rPr lang="en-US" sz="950">
                <a:solidFill>
                  <a:srgbClr val="1E293B"/>
                </a:solidFill>
                <a:latin typeface="Calibri" pitchFamily="34" charset="0"/>
                <a:ea typeface="Calibri" pitchFamily="34" charset="-122"/>
                <a:cs typeface="Calibri" pitchFamily="34" charset="-120"/>
              </a:rPr>
              <a:t>dugotrajne imovine</a:t>
            </a:r>
            <a:endParaRPr lang="en-US" sz="950" dirty="0"/>
          </a:p>
        </p:txBody>
      </p:sp>
      <p:sp>
        <p:nvSpPr>
          <p:cNvPr id="48" name="Text 9">
            <a:extLst>
              <a:ext uri="{FF2B5EF4-FFF2-40B4-BE49-F238E27FC236}">
                <a16:creationId xmlns:a16="http://schemas.microsoft.com/office/drawing/2014/main" id="{AA13973D-D861-B906-40EF-6B7585386D14}"/>
              </a:ext>
            </a:extLst>
          </p:cNvPr>
          <p:cNvSpPr txBox="1"/>
          <p:nvPr/>
        </p:nvSpPr>
        <p:spPr>
          <a:xfrm>
            <a:off x="7588152" y="2580018"/>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620.000,00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50" name="Text 7">
            <a:extLst>
              <a:ext uri="{FF2B5EF4-FFF2-40B4-BE49-F238E27FC236}">
                <a16:creationId xmlns:a16="http://schemas.microsoft.com/office/drawing/2014/main" id="{2FE4B539-4F14-A5CD-B16C-853D127C8C8C}"/>
              </a:ext>
            </a:extLst>
          </p:cNvPr>
          <p:cNvSpPr txBox="1"/>
          <p:nvPr/>
        </p:nvSpPr>
        <p:spPr>
          <a:xfrm>
            <a:off x="5609811" y="2970390"/>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52" name="Text 8">
            <a:extLst>
              <a:ext uri="{FF2B5EF4-FFF2-40B4-BE49-F238E27FC236}">
                <a16:creationId xmlns:a16="http://schemas.microsoft.com/office/drawing/2014/main" id="{8174B768-8D60-A66A-B144-4AF42278EFE3}"/>
              </a:ext>
            </a:extLst>
          </p:cNvPr>
          <p:cNvSpPr txBox="1"/>
          <p:nvPr/>
        </p:nvSpPr>
        <p:spPr>
          <a:xfrm>
            <a:off x="5782351" y="2970390"/>
            <a:ext cx="3200400" cy="256032"/>
          </a:xfrm>
          <a:prstGeom prst="rect">
            <a:avLst/>
          </a:prstGeom>
          <a:noFill/>
          <a:ln/>
        </p:spPr>
        <p:txBody>
          <a:bodyPr wrap="square" lIns="0" tIns="0" rIns="0" bIns="0" rtlCol="0" anchor="ctr"/>
          <a:lstStyle/>
          <a:p>
            <a:pPr marL="0" indent="0">
              <a:buNone/>
            </a:pPr>
            <a:r>
              <a:rPr lang="en-US" sz="950" dirty="0">
                <a:solidFill>
                  <a:srgbClr val="1E293B"/>
                </a:solidFill>
                <a:latin typeface="Calibri" pitchFamily="34" charset="0"/>
                <a:ea typeface="Calibri" pitchFamily="34" charset="-122"/>
                <a:cs typeface="Calibri" pitchFamily="34" charset="-120"/>
              </a:rPr>
              <a:t>Prihodi </a:t>
            </a:r>
            <a:r>
              <a:rPr lang="en-US" sz="950">
                <a:solidFill>
                  <a:srgbClr val="1E293B"/>
                </a:solidFill>
                <a:latin typeface="Calibri" pitchFamily="34" charset="0"/>
                <a:ea typeface="Calibri" pitchFamily="34" charset="-122"/>
                <a:cs typeface="Calibri" pitchFamily="34" charset="-120"/>
              </a:rPr>
              <a:t>od prodaje proizvedene </a:t>
            </a:r>
            <a:br>
              <a:rPr lang="en-US" sz="950">
                <a:solidFill>
                  <a:srgbClr val="1E293B"/>
                </a:solidFill>
                <a:latin typeface="Calibri" pitchFamily="34" charset="0"/>
                <a:ea typeface="Calibri" pitchFamily="34" charset="-122"/>
                <a:cs typeface="Calibri" pitchFamily="34" charset="-120"/>
              </a:rPr>
            </a:br>
            <a:r>
              <a:rPr lang="en-US" sz="950">
                <a:solidFill>
                  <a:srgbClr val="1E293B"/>
                </a:solidFill>
                <a:latin typeface="Calibri" pitchFamily="34" charset="0"/>
                <a:ea typeface="Calibri" pitchFamily="34" charset="-122"/>
                <a:cs typeface="Calibri" pitchFamily="34" charset="-120"/>
              </a:rPr>
              <a:t>dugotrajne imovine</a:t>
            </a:r>
            <a:endParaRPr lang="en-US" sz="950" dirty="0"/>
          </a:p>
        </p:txBody>
      </p:sp>
      <p:sp>
        <p:nvSpPr>
          <p:cNvPr id="54" name="Text 9">
            <a:extLst>
              <a:ext uri="{FF2B5EF4-FFF2-40B4-BE49-F238E27FC236}">
                <a16:creationId xmlns:a16="http://schemas.microsoft.com/office/drawing/2014/main" id="{2DDAFA35-465D-8B9C-C778-E51CCEE449D9}"/>
              </a:ext>
            </a:extLst>
          </p:cNvPr>
          <p:cNvSpPr txBox="1"/>
          <p:nvPr/>
        </p:nvSpPr>
        <p:spPr>
          <a:xfrm>
            <a:off x="7588152" y="2970390"/>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225,00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30" name="TekstniOkvir 29">
            <a:extLst>
              <a:ext uri="{FF2B5EF4-FFF2-40B4-BE49-F238E27FC236}">
                <a16:creationId xmlns:a16="http://schemas.microsoft.com/office/drawing/2014/main" id="{2317F744-4D45-07D9-DB98-A24D62AEE6F4}"/>
              </a:ext>
            </a:extLst>
          </p:cNvPr>
          <p:cNvSpPr txBox="1"/>
          <p:nvPr/>
        </p:nvSpPr>
        <p:spPr>
          <a:xfrm>
            <a:off x="8568819" y="4715738"/>
            <a:ext cx="235962" cy="215444"/>
          </a:xfrm>
          <a:prstGeom prst="rect">
            <a:avLst/>
          </a:prstGeom>
          <a:noFill/>
        </p:spPr>
        <p:txBody>
          <a:bodyPr wrap="none" rtlCol="0">
            <a:spAutoFit/>
          </a:bodyPr>
          <a:lstStyle/>
          <a:p>
            <a:r>
              <a:rPr lang="en-GB" sz="800"/>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F0FDFA"/>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400" b="1" dirty="0">
                <a:solidFill>
                  <a:srgbClr val="0B3D4E"/>
                </a:solidFill>
                <a:latin typeface="Cambria" pitchFamily="34" charset="0"/>
                <a:ea typeface="Cambria" pitchFamily="34" charset="-122"/>
                <a:cs typeface="Cambria" pitchFamily="34" charset="-120"/>
              </a:rPr>
              <a:t>Struktura prihoda u 2026. godini</a:t>
            </a:r>
            <a:endParaRPr lang="en-US" sz="2400" dirty="0"/>
          </a:p>
        </p:txBody>
      </p:sp>
      <p:graphicFrame>
        <p:nvGraphicFramePr>
          <p:cNvPr id="3" name="Chart 0"/>
          <p:cNvGraphicFramePr/>
          <p:nvPr>
            <p:extLst>
              <p:ext uri="{D42A27DB-BD31-4B8C-83A1-F6EECF244321}">
                <p14:modId xmlns:p14="http://schemas.microsoft.com/office/powerpoint/2010/main" val="1231420926"/>
              </p:ext>
            </p:extLst>
          </p:nvPr>
        </p:nvGraphicFramePr>
        <p:xfrm>
          <a:off x="1945033" y="777240"/>
          <a:ext cx="6513167"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19"/>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5" name="TekstniOkvir 4">
            <a:extLst>
              <a:ext uri="{FF2B5EF4-FFF2-40B4-BE49-F238E27FC236}">
                <a16:creationId xmlns:a16="http://schemas.microsoft.com/office/drawing/2014/main" id="{D54647CF-195F-B024-6C66-E7DE71764FA2}"/>
              </a:ext>
            </a:extLst>
          </p:cNvPr>
          <p:cNvSpPr txBox="1"/>
          <p:nvPr/>
        </p:nvSpPr>
        <p:spPr>
          <a:xfrm>
            <a:off x="8568819" y="4715738"/>
            <a:ext cx="287258" cy="215444"/>
          </a:xfrm>
          <a:prstGeom prst="rect">
            <a:avLst/>
          </a:prstGeom>
          <a:noFill/>
        </p:spPr>
        <p:txBody>
          <a:bodyPr wrap="none" rtlCol="0">
            <a:spAutoFit/>
          </a:bodyPr>
          <a:lstStyle/>
          <a:p>
            <a:r>
              <a:rPr lang="en-GB" sz="800"/>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457200" y="274320"/>
            <a:ext cx="8229600" cy="640080"/>
          </a:xfrm>
          <a:prstGeom prst="roundRect">
            <a:avLst>
              <a:gd name="adj" fmla="val 17143"/>
            </a:avLst>
          </a:prstGeom>
          <a:solidFill>
            <a:srgbClr val="0E7490"/>
          </a:solidFill>
          <a:ln/>
        </p:spPr>
        <p:txBody>
          <a:bodyPr/>
          <a:lstStyle/>
          <a:p>
            <a:endParaRPr lang="en-GB"/>
          </a:p>
        </p:txBody>
      </p:sp>
      <p:sp>
        <p:nvSpPr>
          <p:cNvPr id="3" name="Text 1"/>
          <p:cNvSpPr txBox="1"/>
          <p:nvPr/>
        </p:nvSpPr>
        <p:spPr>
          <a:xfrm>
            <a:off x="640080" y="320040"/>
            <a:ext cx="548640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Rashodi i izdaci</a:t>
            </a:r>
            <a:endParaRPr lang="en-US" sz="2200" dirty="0"/>
          </a:p>
        </p:txBody>
      </p:sp>
      <p:sp>
        <p:nvSpPr>
          <p:cNvPr id="4" name="Shape 2"/>
          <p:cNvSpPr/>
          <p:nvPr/>
        </p:nvSpPr>
        <p:spPr>
          <a:xfrm>
            <a:off x="457200" y="1097280"/>
            <a:ext cx="3931920" cy="2560320"/>
          </a:xfrm>
          <a:prstGeom prst="roundRect">
            <a:avLst>
              <a:gd name="adj" fmla="val 5357"/>
            </a:avLst>
          </a:prstGeom>
          <a:solidFill>
            <a:srgbClr val="F0FDFA"/>
          </a:solidFill>
          <a:ln/>
        </p:spPr>
        <p:txBody>
          <a:bodyPr/>
          <a:lstStyle/>
          <a:p>
            <a:endParaRPr lang="en-GB"/>
          </a:p>
        </p:txBody>
      </p:sp>
      <p:sp>
        <p:nvSpPr>
          <p:cNvPr id="5" name="Text 3"/>
          <p:cNvSpPr txBox="1"/>
          <p:nvPr/>
        </p:nvSpPr>
        <p:spPr>
          <a:xfrm>
            <a:off x="640080" y="1188720"/>
            <a:ext cx="3566160" cy="64008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Sukladno planiranim prihodima tekuće godine, planirani su i rashodi i izdaci u ukupnom iznosu od</a:t>
            </a:r>
            <a:endParaRPr lang="en-US" sz="1200" dirty="0"/>
          </a:p>
        </p:txBody>
      </p:sp>
      <p:sp>
        <p:nvSpPr>
          <p:cNvPr id="6" name="Text 4"/>
          <p:cNvSpPr txBox="1"/>
          <p:nvPr/>
        </p:nvSpPr>
        <p:spPr>
          <a:xfrm>
            <a:off x="640080" y="1920240"/>
            <a:ext cx="3566160" cy="548640"/>
          </a:xfrm>
          <a:prstGeom prst="rect">
            <a:avLst/>
          </a:prstGeom>
          <a:noFill/>
          <a:ln/>
        </p:spPr>
        <p:txBody>
          <a:bodyPr wrap="square" lIns="0" tIns="0" rIns="0" bIns="0" rtlCol="0" anchor="ctr"/>
          <a:lstStyle/>
          <a:p>
            <a:pPr marL="0" indent="0">
              <a:buNone/>
            </a:pPr>
            <a:r>
              <a:rPr lang="en-US" sz="2800" b="1" dirty="0">
                <a:solidFill>
                  <a:srgbClr val="0E7490"/>
                </a:solidFill>
                <a:latin typeface="Cambria" pitchFamily="34" charset="0"/>
                <a:ea typeface="Cambria" pitchFamily="34" charset="-122"/>
                <a:cs typeface="Cambria" pitchFamily="34" charset="-120"/>
              </a:rPr>
              <a:t>12.922.156,63 €</a:t>
            </a:r>
            <a:endParaRPr lang="en-US" sz="2800" dirty="0"/>
          </a:p>
        </p:txBody>
      </p:sp>
      <p:sp>
        <p:nvSpPr>
          <p:cNvPr id="7" name="Text 5"/>
          <p:cNvSpPr txBox="1"/>
          <p:nvPr/>
        </p:nvSpPr>
        <p:spPr>
          <a:xfrm>
            <a:off x="640080" y="2468880"/>
            <a:ext cx="3566160" cy="274320"/>
          </a:xfrm>
          <a:prstGeom prst="rect">
            <a:avLst/>
          </a:prstGeom>
          <a:noFill/>
          <a:ln/>
        </p:spPr>
        <p:txBody>
          <a:bodyPr wrap="square" lIns="0" tIns="0" rIns="0" bIns="0" rtlCol="0" anchor="ctr"/>
          <a:lstStyle/>
          <a:p>
            <a:pPr marL="0" indent="0">
              <a:buNone/>
            </a:pPr>
            <a:r>
              <a:rPr lang="en-US" sz="1000" i="1" dirty="0">
                <a:solidFill>
                  <a:srgbClr val="64748B"/>
                </a:solidFill>
                <a:latin typeface="Calibri" pitchFamily="34" charset="0"/>
                <a:ea typeface="Calibri" pitchFamily="34" charset="-122"/>
                <a:cs typeface="Calibri" pitchFamily="34" charset="-120"/>
              </a:rPr>
              <a:t>(nakon I. Izmjena i dopuna od 23.06.2026.)</a:t>
            </a:r>
            <a:endParaRPr lang="en-US" sz="1000" dirty="0"/>
          </a:p>
        </p:txBody>
      </p:sp>
      <p:sp>
        <p:nvSpPr>
          <p:cNvPr id="8" name="Text 6"/>
          <p:cNvSpPr txBox="1"/>
          <p:nvPr/>
        </p:nvSpPr>
        <p:spPr>
          <a:xfrm>
            <a:off x="640080" y="2834640"/>
            <a:ext cx="3566160" cy="640080"/>
          </a:xfrm>
          <a:prstGeom prst="rect">
            <a:avLst/>
          </a:prstGeom>
          <a:noFill/>
          <a:ln/>
        </p:spPr>
        <p:txBody>
          <a:bodyPr wrap="square" lIns="0" tIns="0" rIns="0" bIns="0" rtlCol="0" anchor="ctr"/>
          <a:lstStyle/>
          <a:p>
            <a:pPr marL="0" indent="0">
              <a:buNone/>
            </a:pPr>
            <a:r>
              <a:rPr lang="en-US" sz="1000" dirty="0">
                <a:solidFill>
                  <a:srgbClr val="64748B"/>
                </a:solidFill>
                <a:latin typeface="Calibri" pitchFamily="34" charset="0"/>
                <a:ea typeface="Calibri" pitchFamily="34" charset="-122"/>
                <a:cs typeface="Calibri" pitchFamily="34" charset="-120"/>
              </a:rPr>
              <a:t>U planu proračuna primijenjeno je programsko planiranje poštivajući funkcijsku i ekonomsku klasifikaciju, te izvore financiranja.</a:t>
            </a:r>
            <a:endParaRPr lang="en-US" sz="1000" dirty="0"/>
          </a:p>
        </p:txBody>
      </p:sp>
      <p:sp>
        <p:nvSpPr>
          <p:cNvPr id="9" name="Shape 7"/>
          <p:cNvSpPr/>
          <p:nvPr/>
        </p:nvSpPr>
        <p:spPr>
          <a:xfrm>
            <a:off x="4754880" y="1097280"/>
            <a:ext cx="3931920" cy="2560320"/>
          </a:xfrm>
          <a:prstGeom prst="roundRect">
            <a:avLst>
              <a:gd name="adj" fmla="val 5357"/>
            </a:avLst>
          </a:prstGeom>
          <a:solidFill>
            <a:srgbClr val="0B3D4E"/>
          </a:solidFill>
          <a:ln/>
        </p:spPr>
        <p:txBody>
          <a:bodyPr/>
          <a:lstStyle/>
          <a:p>
            <a:endParaRPr lang="en-GB"/>
          </a:p>
        </p:txBody>
      </p:sp>
      <p:sp>
        <p:nvSpPr>
          <p:cNvPr id="10" name="Text 8"/>
          <p:cNvSpPr txBox="1"/>
          <p:nvPr/>
        </p:nvSpPr>
        <p:spPr>
          <a:xfrm>
            <a:off x="4937760" y="1188720"/>
            <a:ext cx="3566160" cy="274320"/>
          </a:xfrm>
          <a:prstGeom prst="rect">
            <a:avLst/>
          </a:prstGeom>
          <a:noFill/>
          <a:ln/>
        </p:spPr>
        <p:txBody>
          <a:bodyPr wrap="square" lIns="0" tIns="0" rIns="0" bIns="0" rtlCol="0" anchor="ctr"/>
          <a:lstStyle/>
          <a:p>
            <a:pPr marL="0" indent="0">
              <a:buNone/>
            </a:pPr>
            <a:r>
              <a:rPr lang="en-US" sz="1300" b="1" dirty="0">
                <a:solidFill>
                  <a:srgbClr val="F59E0B"/>
                </a:solidFill>
                <a:latin typeface="Cambria" pitchFamily="34" charset="0"/>
                <a:ea typeface="Cambria" pitchFamily="34" charset="-122"/>
                <a:cs typeface="Cambria" pitchFamily="34" charset="-120"/>
              </a:rPr>
              <a:t>Raspodjela sredstava:</a:t>
            </a:r>
            <a:endParaRPr lang="en-US" sz="1300" dirty="0"/>
          </a:p>
        </p:txBody>
      </p:sp>
      <p:sp>
        <p:nvSpPr>
          <p:cNvPr id="11" name="Shape 9"/>
          <p:cNvSpPr/>
          <p:nvPr/>
        </p:nvSpPr>
        <p:spPr>
          <a:xfrm>
            <a:off x="5029200" y="1600200"/>
            <a:ext cx="3383280" cy="548640"/>
          </a:xfrm>
          <a:prstGeom prst="roundRect">
            <a:avLst>
              <a:gd name="adj" fmla="val 13333"/>
            </a:avLst>
          </a:prstGeom>
          <a:solidFill>
            <a:srgbClr val="14B8A6"/>
          </a:solidFill>
          <a:ln/>
        </p:spPr>
        <p:txBody>
          <a:bodyPr/>
          <a:lstStyle/>
          <a:p>
            <a:endParaRPr lang="en-GB"/>
          </a:p>
        </p:txBody>
      </p:sp>
      <p:sp>
        <p:nvSpPr>
          <p:cNvPr id="12" name="Text 10"/>
          <p:cNvSpPr txBox="1"/>
          <p:nvPr/>
        </p:nvSpPr>
        <p:spPr>
          <a:xfrm>
            <a:off x="5166360" y="1618488"/>
            <a:ext cx="3108960" cy="256032"/>
          </a:xfrm>
          <a:prstGeom prst="rect">
            <a:avLst/>
          </a:prstGeom>
          <a:noFill/>
          <a:ln/>
        </p:spPr>
        <p:txBody>
          <a:bodyPr wrap="square" lIns="0" tIns="0" rIns="0" bIns="0" rtlCol="0" anchor="ctr"/>
          <a:lstStyle/>
          <a:p>
            <a:pPr marL="0" indent="0">
              <a:buNone/>
            </a:pPr>
            <a:r>
              <a:rPr lang="en-US" sz="950" dirty="0">
                <a:solidFill>
                  <a:srgbClr val="FFFFFF"/>
                </a:solidFill>
                <a:latin typeface="Calibri" pitchFamily="34" charset="0"/>
                <a:ea typeface="Calibri" pitchFamily="34" charset="-122"/>
                <a:cs typeface="Calibri" pitchFamily="34" charset="-120"/>
              </a:rPr>
              <a:t>Rashodi poslovanja (skupina 3)</a:t>
            </a:r>
            <a:endParaRPr lang="en-US" sz="950" dirty="0"/>
          </a:p>
        </p:txBody>
      </p:sp>
      <p:sp>
        <p:nvSpPr>
          <p:cNvPr id="13" name="Text 11"/>
          <p:cNvSpPr txBox="1"/>
          <p:nvPr/>
        </p:nvSpPr>
        <p:spPr>
          <a:xfrm>
            <a:off x="5166360" y="1874520"/>
            <a:ext cx="3108960" cy="228600"/>
          </a:xfrm>
          <a:prstGeom prst="rect">
            <a:avLst/>
          </a:prstGeom>
          <a:noFill/>
          <a:ln/>
        </p:spPr>
        <p:txBody>
          <a:bodyPr wrap="square" lIns="0" tIns="0" rIns="0" bIns="0" rtlCol="0" anchor="ctr"/>
          <a:lstStyle/>
          <a:p>
            <a:pPr marL="0" indent="0">
              <a:buNone/>
            </a:pPr>
            <a:r>
              <a:rPr lang="en-US" sz="1400" b="1">
                <a:solidFill>
                  <a:srgbClr val="FFFFFF"/>
                </a:solidFill>
                <a:latin typeface="Cambria" pitchFamily="34" charset="0"/>
                <a:ea typeface="Cambria" pitchFamily="34" charset="-122"/>
                <a:cs typeface="Cambria" pitchFamily="34" charset="-120"/>
              </a:rPr>
              <a:t>7.100.214,26 </a:t>
            </a: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4" name="Shape 12"/>
          <p:cNvSpPr/>
          <p:nvPr/>
        </p:nvSpPr>
        <p:spPr>
          <a:xfrm>
            <a:off x="5029200" y="2286000"/>
            <a:ext cx="3383280" cy="548640"/>
          </a:xfrm>
          <a:prstGeom prst="roundRect">
            <a:avLst>
              <a:gd name="adj" fmla="val 13333"/>
            </a:avLst>
          </a:prstGeom>
          <a:solidFill>
            <a:srgbClr val="3B82F6"/>
          </a:solidFill>
          <a:ln/>
        </p:spPr>
        <p:txBody>
          <a:bodyPr/>
          <a:lstStyle/>
          <a:p>
            <a:endParaRPr lang="en-GB"/>
          </a:p>
        </p:txBody>
      </p:sp>
      <p:sp>
        <p:nvSpPr>
          <p:cNvPr id="15" name="Text 13"/>
          <p:cNvSpPr txBox="1"/>
          <p:nvPr/>
        </p:nvSpPr>
        <p:spPr>
          <a:xfrm>
            <a:off x="5166360" y="2304288"/>
            <a:ext cx="3108960" cy="256032"/>
          </a:xfrm>
          <a:prstGeom prst="rect">
            <a:avLst/>
          </a:prstGeom>
          <a:noFill/>
          <a:ln/>
        </p:spPr>
        <p:txBody>
          <a:bodyPr wrap="square" lIns="0" tIns="0" rIns="0" bIns="0" rtlCol="0" anchor="ctr"/>
          <a:lstStyle/>
          <a:p>
            <a:pPr marL="0" indent="0">
              <a:buNone/>
            </a:pPr>
            <a:r>
              <a:rPr lang="en-US" sz="950" dirty="0">
                <a:solidFill>
                  <a:srgbClr val="FFFFFF"/>
                </a:solidFill>
                <a:latin typeface="Calibri" pitchFamily="34" charset="0"/>
                <a:ea typeface="Calibri" pitchFamily="34" charset="-122"/>
                <a:cs typeface="Calibri" pitchFamily="34" charset="-120"/>
              </a:rPr>
              <a:t>Rashodi za nabavu nefinancijske imovine (skupina 4)</a:t>
            </a:r>
            <a:endParaRPr lang="en-US" sz="950" dirty="0"/>
          </a:p>
        </p:txBody>
      </p:sp>
      <p:sp>
        <p:nvSpPr>
          <p:cNvPr id="16" name="Text 14"/>
          <p:cNvSpPr txBox="1"/>
          <p:nvPr/>
        </p:nvSpPr>
        <p:spPr>
          <a:xfrm>
            <a:off x="5166360" y="2560320"/>
            <a:ext cx="3108960" cy="228600"/>
          </a:xfrm>
          <a:prstGeom prst="rect">
            <a:avLst/>
          </a:prstGeom>
          <a:noFill/>
          <a:ln/>
        </p:spPr>
        <p:txBody>
          <a:bodyPr wrap="square" lIns="0" tIns="0" rIns="0" bIns="0" rtlCol="0" anchor="ctr"/>
          <a:lstStyle/>
          <a:p>
            <a:pPr marL="0" indent="0">
              <a:buNone/>
            </a:pPr>
            <a:r>
              <a:rPr lang="en-US" sz="1400" b="1" dirty="0">
                <a:solidFill>
                  <a:srgbClr val="FFFFFF"/>
                </a:solidFill>
                <a:latin typeface="Cambria" pitchFamily="34" charset="0"/>
                <a:ea typeface="Cambria" pitchFamily="34" charset="-122"/>
                <a:cs typeface="Cambria" pitchFamily="34" charset="-120"/>
              </a:rPr>
              <a:t>5.247.282,37 €</a:t>
            </a:r>
            <a:endParaRPr lang="en-US" sz="1400" dirty="0"/>
          </a:p>
        </p:txBody>
      </p:sp>
      <p:sp>
        <p:nvSpPr>
          <p:cNvPr id="17" name="Shape 15"/>
          <p:cNvSpPr/>
          <p:nvPr/>
        </p:nvSpPr>
        <p:spPr>
          <a:xfrm>
            <a:off x="5029200" y="2971800"/>
            <a:ext cx="3383280" cy="548640"/>
          </a:xfrm>
          <a:prstGeom prst="roundRect">
            <a:avLst>
              <a:gd name="adj" fmla="val 13333"/>
            </a:avLst>
          </a:prstGeom>
          <a:solidFill>
            <a:srgbClr val="F59E0B"/>
          </a:solidFill>
          <a:ln/>
        </p:spPr>
        <p:txBody>
          <a:bodyPr/>
          <a:lstStyle/>
          <a:p>
            <a:endParaRPr lang="en-GB"/>
          </a:p>
        </p:txBody>
      </p:sp>
      <p:sp>
        <p:nvSpPr>
          <p:cNvPr id="18" name="Text 16"/>
          <p:cNvSpPr txBox="1"/>
          <p:nvPr/>
        </p:nvSpPr>
        <p:spPr>
          <a:xfrm>
            <a:off x="5166360" y="2990088"/>
            <a:ext cx="3108960" cy="256032"/>
          </a:xfrm>
          <a:prstGeom prst="rect">
            <a:avLst/>
          </a:prstGeom>
          <a:noFill/>
          <a:ln/>
        </p:spPr>
        <p:txBody>
          <a:bodyPr wrap="square" lIns="0" tIns="0" rIns="0" bIns="0" rtlCol="0" anchor="ctr"/>
          <a:lstStyle/>
          <a:p>
            <a:pPr marL="0" indent="0">
              <a:buNone/>
            </a:pPr>
            <a:r>
              <a:rPr lang="en-US" sz="950" dirty="0">
                <a:solidFill>
                  <a:srgbClr val="FFFFFF"/>
                </a:solidFill>
                <a:latin typeface="Calibri" pitchFamily="34" charset="0"/>
                <a:ea typeface="Calibri" pitchFamily="34" charset="-122"/>
                <a:cs typeface="Calibri" pitchFamily="34" charset="-120"/>
              </a:rPr>
              <a:t>Izdaci za financijsku imovinu i otplate zajmova (skupina 5)</a:t>
            </a:r>
            <a:endParaRPr lang="en-US" sz="950" dirty="0"/>
          </a:p>
        </p:txBody>
      </p:sp>
      <p:sp>
        <p:nvSpPr>
          <p:cNvPr id="19" name="Text 17"/>
          <p:cNvSpPr txBox="1"/>
          <p:nvPr/>
        </p:nvSpPr>
        <p:spPr>
          <a:xfrm>
            <a:off x="5166360" y="3246120"/>
            <a:ext cx="3108960" cy="228600"/>
          </a:xfrm>
          <a:prstGeom prst="rect">
            <a:avLst/>
          </a:prstGeom>
          <a:noFill/>
          <a:ln/>
        </p:spPr>
        <p:txBody>
          <a:bodyPr wrap="square" lIns="0" tIns="0" rIns="0" bIns="0" rtlCol="0" anchor="ctr"/>
          <a:lstStyle/>
          <a:p>
            <a:pPr marL="0" indent="0">
              <a:buNone/>
            </a:pPr>
            <a:r>
              <a:rPr lang="en-US" sz="1400" b="1">
                <a:solidFill>
                  <a:srgbClr val="FFFFFF"/>
                </a:solidFill>
                <a:latin typeface="Cambria" pitchFamily="34" charset="0"/>
                <a:ea typeface="Cambria" pitchFamily="34" charset="-122"/>
                <a:cs typeface="Cambria" pitchFamily="34" charset="-120"/>
              </a:rPr>
              <a:t>574.660,00 </a:t>
            </a: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22" name="Text 20"/>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21" name="TekstniOkvir 20">
            <a:extLst>
              <a:ext uri="{FF2B5EF4-FFF2-40B4-BE49-F238E27FC236}">
                <a16:creationId xmlns:a16="http://schemas.microsoft.com/office/drawing/2014/main" id="{F45A185C-1CCF-6BC3-6263-99ED063D3104}"/>
              </a:ext>
            </a:extLst>
          </p:cNvPr>
          <p:cNvSpPr txBox="1"/>
          <p:nvPr/>
        </p:nvSpPr>
        <p:spPr>
          <a:xfrm>
            <a:off x="8568819" y="4715738"/>
            <a:ext cx="287258" cy="215444"/>
          </a:xfrm>
          <a:prstGeom prst="rect">
            <a:avLst/>
          </a:prstGeom>
          <a:noFill/>
        </p:spPr>
        <p:txBody>
          <a:bodyPr wrap="none" rtlCol="0">
            <a:spAutoFit/>
          </a:bodyPr>
          <a:lstStyle/>
          <a:p>
            <a:r>
              <a:rPr lang="en-GB" sz="800"/>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CA329-9ACA-7830-6712-FD0E749BAD46}"/>
            </a:ext>
          </a:extLst>
        </p:cNvPr>
        <p:cNvGrpSpPr/>
        <p:nvPr/>
      </p:nvGrpSpPr>
      <p:grpSpPr>
        <a:xfrm>
          <a:off x="0" y="0"/>
          <a:ext cx="0" cy="0"/>
          <a:chOff x="0" y="0"/>
          <a:chExt cx="0" cy="0"/>
        </a:xfrm>
      </p:grpSpPr>
      <p:sp>
        <p:nvSpPr>
          <p:cNvPr id="100" name="Shape 25">
            <a:extLst>
              <a:ext uri="{FF2B5EF4-FFF2-40B4-BE49-F238E27FC236}">
                <a16:creationId xmlns:a16="http://schemas.microsoft.com/office/drawing/2014/main" id="{8E2F3F09-5D16-8A3C-E587-20D5D796A875}"/>
              </a:ext>
            </a:extLst>
          </p:cNvPr>
          <p:cNvSpPr/>
          <p:nvPr/>
        </p:nvSpPr>
        <p:spPr>
          <a:xfrm>
            <a:off x="5598109" y="3580707"/>
            <a:ext cx="3418512" cy="372390"/>
          </a:xfrm>
          <a:prstGeom prst="roundRect">
            <a:avLst>
              <a:gd name="adj" fmla="val 22857"/>
            </a:avLst>
          </a:prstGeom>
          <a:solidFill>
            <a:srgbClr val="3B82F6"/>
          </a:solidFill>
          <a:ln/>
        </p:spPr>
        <p:txBody>
          <a:bodyPr/>
          <a:lstStyle/>
          <a:p>
            <a:endParaRPr lang="en-GB"/>
          </a:p>
        </p:txBody>
      </p:sp>
      <p:sp>
        <p:nvSpPr>
          <p:cNvPr id="2" name="Shape 0">
            <a:extLst>
              <a:ext uri="{FF2B5EF4-FFF2-40B4-BE49-F238E27FC236}">
                <a16:creationId xmlns:a16="http://schemas.microsoft.com/office/drawing/2014/main" id="{63BDB35B-BABF-91CD-86C2-7F8D82EBD410}"/>
              </a:ext>
            </a:extLst>
          </p:cNvPr>
          <p:cNvSpPr/>
          <p:nvPr/>
        </p:nvSpPr>
        <p:spPr>
          <a:xfrm>
            <a:off x="457200" y="274320"/>
            <a:ext cx="8229600" cy="640080"/>
          </a:xfrm>
          <a:prstGeom prst="roundRect">
            <a:avLst>
              <a:gd name="adj" fmla="val 17143"/>
            </a:avLst>
          </a:prstGeom>
          <a:solidFill>
            <a:srgbClr val="0E7490"/>
          </a:solidFill>
          <a:ln/>
        </p:spPr>
        <p:txBody>
          <a:bodyPr/>
          <a:lstStyle/>
          <a:p>
            <a:endParaRPr lang="en-GB"/>
          </a:p>
        </p:txBody>
      </p:sp>
      <p:sp>
        <p:nvSpPr>
          <p:cNvPr id="3" name="Text 1">
            <a:extLst>
              <a:ext uri="{FF2B5EF4-FFF2-40B4-BE49-F238E27FC236}">
                <a16:creationId xmlns:a16="http://schemas.microsoft.com/office/drawing/2014/main" id="{28700846-6355-B8E2-BEDC-15D246083337}"/>
              </a:ext>
            </a:extLst>
          </p:cNvPr>
          <p:cNvSpPr txBox="1"/>
          <p:nvPr/>
        </p:nvSpPr>
        <p:spPr>
          <a:xfrm>
            <a:off x="640080" y="320040"/>
            <a:ext cx="5486400" cy="548640"/>
          </a:xfrm>
          <a:prstGeom prst="rect">
            <a:avLst/>
          </a:prstGeom>
          <a:noFill/>
          <a:ln/>
        </p:spPr>
        <p:txBody>
          <a:bodyPr wrap="square" lIns="0" tIns="0" rIns="0" bIns="0" rtlCol="0" anchor="ctr"/>
          <a:lstStyle/>
          <a:p>
            <a:pPr marL="0" indent="0">
              <a:buNone/>
            </a:pPr>
            <a:r>
              <a:rPr lang="en-US" sz="2200" b="1">
                <a:solidFill>
                  <a:srgbClr val="FFFFFF"/>
                </a:solidFill>
                <a:latin typeface="Cambria" pitchFamily="34" charset="0"/>
                <a:ea typeface="Cambria" pitchFamily="34" charset="-122"/>
                <a:cs typeface="Cambria" pitchFamily="34" charset="-120"/>
              </a:rPr>
              <a:t>Rashodi i izdaci</a:t>
            </a:r>
            <a:endParaRPr lang="en-US" sz="2200" dirty="0"/>
          </a:p>
        </p:txBody>
      </p:sp>
      <p:sp>
        <p:nvSpPr>
          <p:cNvPr id="4" name="Text 2">
            <a:extLst>
              <a:ext uri="{FF2B5EF4-FFF2-40B4-BE49-F238E27FC236}">
                <a16:creationId xmlns:a16="http://schemas.microsoft.com/office/drawing/2014/main" id="{6449726C-5BC7-FF4B-244B-EB4C77B41648}"/>
              </a:ext>
            </a:extLst>
          </p:cNvPr>
          <p:cNvSpPr txBox="1"/>
          <p:nvPr/>
        </p:nvSpPr>
        <p:spPr>
          <a:xfrm>
            <a:off x="457200" y="1051560"/>
            <a:ext cx="8229600" cy="320040"/>
          </a:xfrm>
          <a:prstGeom prst="rect">
            <a:avLst/>
          </a:prstGeom>
          <a:noFill/>
          <a:ln/>
        </p:spPr>
        <p:txBody>
          <a:bodyPr wrap="square" lIns="0" tIns="0" rIns="0" bIns="0" rtlCol="0" anchor="ctr"/>
          <a:lstStyle/>
          <a:p>
            <a:pPr marL="0" indent="0">
              <a:buNone/>
            </a:pPr>
            <a:r>
              <a:rPr lang="en-US" sz="1200">
                <a:solidFill>
                  <a:srgbClr val="1E293B"/>
                </a:solidFill>
                <a:latin typeface="Calibri" pitchFamily="34" charset="0"/>
                <a:ea typeface="Calibri" pitchFamily="34" charset="-122"/>
                <a:cs typeface="Calibri" pitchFamily="34" charset="-120"/>
              </a:rPr>
              <a:t>Rashodi i izdaci u </a:t>
            </a:r>
            <a:r>
              <a:rPr lang="en-US" sz="1200" dirty="0">
                <a:solidFill>
                  <a:srgbClr val="1E293B"/>
                </a:solidFill>
                <a:latin typeface="Calibri" pitchFamily="34" charset="0"/>
                <a:ea typeface="Calibri" pitchFamily="34" charset="-122"/>
                <a:cs typeface="Calibri" pitchFamily="34" charset="-120"/>
              </a:rPr>
              <a:t>2026. godini (nakon I. Izmjena) planirani su u ukupnom iznosu od:</a:t>
            </a:r>
            <a:endParaRPr lang="en-US" sz="1200" dirty="0"/>
          </a:p>
        </p:txBody>
      </p:sp>
      <p:sp>
        <p:nvSpPr>
          <p:cNvPr id="5" name="Shape 3">
            <a:extLst>
              <a:ext uri="{FF2B5EF4-FFF2-40B4-BE49-F238E27FC236}">
                <a16:creationId xmlns:a16="http://schemas.microsoft.com/office/drawing/2014/main" id="{9BA88526-0B68-E0AE-2932-DCD27289CCC5}"/>
              </a:ext>
            </a:extLst>
          </p:cNvPr>
          <p:cNvSpPr/>
          <p:nvPr/>
        </p:nvSpPr>
        <p:spPr>
          <a:xfrm>
            <a:off x="457200" y="1417320"/>
            <a:ext cx="5029200" cy="502920"/>
          </a:xfrm>
          <a:prstGeom prst="roundRect">
            <a:avLst>
              <a:gd name="adj" fmla="val 18182"/>
            </a:avLst>
          </a:prstGeom>
          <a:solidFill>
            <a:srgbClr val="14B8A6"/>
          </a:solidFill>
          <a:ln/>
        </p:spPr>
        <p:txBody>
          <a:bodyPr/>
          <a:lstStyle/>
          <a:p>
            <a:endParaRPr lang="en-GB"/>
          </a:p>
        </p:txBody>
      </p:sp>
      <p:sp>
        <p:nvSpPr>
          <p:cNvPr id="6" name="Text 4">
            <a:extLst>
              <a:ext uri="{FF2B5EF4-FFF2-40B4-BE49-F238E27FC236}">
                <a16:creationId xmlns:a16="http://schemas.microsoft.com/office/drawing/2014/main" id="{532E74BB-6351-E347-DB62-ED3A058C88B3}"/>
              </a:ext>
            </a:extLst>
          </p:cNvPr>
          <p:cNvSpPr txBox="1"/>
          <p:nvPr/>
        </p:nvSpPr>
        <p:spPr>
          <a:xfrm>
            <a:off x="640080" y="1444752"/>
            <a:ext cx="4663440" cy="457200"/>
          </a:xfrm>
          <a:prstGeom prst="rect">
            <a:avLst/>
          </a:prstGeom>
          <a:noFill/>
          <a:ln/>
        </p:spPr>
        <p:txBody>
          <a:bodyPr wrap="square" lIns="0" tIns="0" rIns="0" bIns="0" rtlCol="0" anchor="ctr"/>
          <a:lstStyle/>
          <a:p>
            <a:r>
              <a:rPr lang="en-US" sz="2400" b="1">
                <a:solidFill>
                  <a:srgbClr val="FFFFFF"/>
                </a:solidFill>
                <a:latin typeface="Cambria" pitchFamily="34" charset="0"/>
                <a:ea typeface="Cambria" pitchFamily="34" charset="-122"/>
                <a:cs typeface="Cambria" pitchFamily="34" charset="-120"/>
              </a:rPr>
              <a:t>12.922.156,63 €</a:t>
            </a:r>
            <a:endParaRPr lang="en-US" sz="2400" dirty="0"/>
          </a:p>
        </p:txBody>
      </p:sp>
      <p:sp>
        <p:nvSpPr>
          <p:cNvPr id="7" name="Shape 5">
            <a:extLst>
              <a:ext uri="{FF2B5EF4-FFF2-40B4-BE49-F238E27FC236}">
                <a16:creationId xmlns:a16="http://schemas.microsoft.com/office/drawing/2014/main" id="{28CE92F0-4F9C-9DEA-9378-C590C9BBCD81}"/>
              </a:ext>
            </a:extLst>
          </p:cNvPr>
          <p:cNvSpPr/>
          <p:nvPr/>
        </p:nvSpPr>
        <p:spPr>
          <a:xfrm>
            <a:off x="457200" y="2103120"/>
            <a:ext cx="5029200" cy="365760"/>
          </a:xfrm>
          <a:prstGeom prst="roundRect">
            <a:avLst>
              <a:gd name="adj" fmla="val 20000"/>
            </a:avLst>
          </a:prstGeom>
          <a:solidFill>
            <a:srgbClr val="0B3D4E"/>
          </a:solidFill>
          <a:ln/>
        </p:spPr>
        <p:txBody>
          <a:bodyPr/>
          <a:lstStyle/>
          <a:p>
            <a:endParaRPr lang="en-GB"/>
          </a:p>
        </p:txBody>
      </p:sp>
      <p:sp>
        <p:nvSpPr>
          <p:cNvPr id="8" name="Text 6">
            <a:extLst>
              <a:ext uri="{FF2B5EF4-FFF2-40B4-BE49-F238E27FC236}">
                <a16:creationId xmlns:a16="http://schemas.microsoft.com/office/drawing/2014/main" id="{4E76FDE4-692A-4EAB-7C7A-E73FEF24B30E}"/>
              </a:ext>
            </a:extLst>
          </p:cNvPr>
          <p:cNvSpPr txBox="1"/>
          <p:nvPr/>
        </p:nvSpPr>
        <p:spPr>
          <a:xfrm>
            <a:off x="640080" y="2121408"/>
            <a:ext cx="4663440" cy="320040"/>
          </a:xfrm>
          <a:prstGeom prst="rect">
            <a:avLst/>
          </a:prstGeom>
          <a:noFill/>
          <a:ln/>
        </p:spPr>
        <p:txBody>
          <a:bodyPr wrap="square" lIns="0" tIns="0" rIns="0" bIns="0" rtlCol="0" anchor="ctr"/>
          <a:lstStyle/>
          <a:p>
            <a:pPr marL="0" indent="0">
              <a:buNone/>
            </a:pPr>
            <a:r>
              <a:rPr lang="en-US" sz="1200" b="1">
                <a:solidFill>
                  <a:srgbClr val="FFFFFF"/>
                </a:solidFill>
                <a:latin typeface="Calibri" pitchFamily="34" charset="0"/>
                <a:ea typeface="Calibri" pitchFamily="34" charset="-122"/>
                <a:cs typeface="Calibri" pitchFamily="34" charset="-120"/>
              </a:rPr>
              <a:t>7.100.214,26 € Rashodi </a:t>
            </a:r>
            <a:r>
              <a:rPr lang="en-US" sz="1200" b="1" dirty="0">
                <a:solidFill>
                  <a:srgbClr val="FFFFFF"/>
                </a:solidFill>
                <a:latin typeface="Calibri" pitchFamily="34" charset="0"/>
                <a:ea typeface="Calibri" pitchFamily="34" charset="-122"/>
                <a:cs typeface="Calibri" pitchFamily="34" charset="-120"/>
              </a:rPr>
              <a:t>poslovanja</a:t>
            </a:r>
            <a:endParaRPr lang="en-US" sz="1200" dirty="0"/>
          </a:p>
        </p:txBody>
      </p:sp>
      <p:sp>
        <p:nvSpPr>
          <p:cNvPr id="9" name="Text 7">
            <a:extLst>
              <a:ext uri="{FF2B5EF4-FFF2-40B4-BE49-F238E27FC236}">
                <a16:creationId xmlns:a16="http://schemas.microsoft.com/office/drawing/2014/main" id="{ABF07F3A-B19C-B4C3-CBF7-EA7CC427759A}"/>
              </a:ext>
            </a:extLst>
          </p:cNvPr>
          <p:cNvSpPr txBox="1"/>
          <p:nvPr/>
        </p:nvSpPr>
        <p:spPr>
          <a:xfrm>
            <a:off x="640080" y="2560320"/>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10" name="Text 8">
            <a:extLst>
              <a:ext uri="{FF2B5EF4-FFF2-40B4-BE49-F238E27FC236}">
                <a16:creationId xmlns:a16="http://schemas.microsoft.com/office/drawing/2014/main" id="{1CB9E4FB-79D4-4D9B-94BF-C7BE0C28693C}"/>
              </a:ext>
            </a:extLst>
          </p:cNvPr>
          <p:cNvSpPr txBox="1"/>
          <p:nvPr/>
        </p:nvSpPr>
        <p:spPr>
          <a:xfrm>
            <a:off x="868680" y="2560320"/>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Rashodi za zaposlene</a:t>
            </a:r>
            <a:endParaRPr lang="en-US" sz="950" dirty="0"/>
          </a:p>
        </p:txBody>
      </p:sp>
      <p:sp>
        <p:nvSpPr>
          <p:cNvPr id="11" name="Text 9">
            <a:extLst>
              <a:ext uri="{FF2B5EF4-FFF2-40B4-BE49-F238E27FC236}">
                <a16:creationId xmlns:a16="http://schemas.microsoft.com/office/drawing/2014/main" id="{F40D3DAF-CCAF-5470-8C0B-C899F817442C}"/>
              </a:ext>
            </a:extLst>
          </p:cNvPr>
          <p:cNvSpPr txBox="1"/>
          <p:nvPr/>
        </p:nvSpPr>
        <p:spPr>
          <a:xfrm>
            <a:off x="4114800" y="2560320"/>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891.000,00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12" name="Text 10">
            <a:extLst>
              <a:ext uri="{FF2B5EF4-FFF2-40B4-BE49-F238E27FC236}">
                <a16:creationId xmlns:a16="http://schemas.microsoft.com/office/drawing/2014/main" id="{F915C512-8D10-A8E8-C581-B9EDD2B19AD6}"/>
              </a:ext>
            </a:extLst>
          </p:cNvPr>
          <p:cNvSpPr txBox="1"/>
          <p:nvPr/>
        </p:nvSpPr>
        <p:spPr>
          <a:xfrm>
            <a:off x="640080" y="2852928"/>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13" name="Text 11">
            <a:extLst>
              <a:ext uri="{FF2B5EF4-FFF2-40B4-BE49-F238E27FC236}">
                <a16:creationId xmlns:a16="http://schemas.microsoft.com/office/drawing/2014/main" id="{838597DA-DBF5-E5CF-F1AD-B42F7E51DD94}"/>
              </a:ext>
            </a:extLst>
          </p:cNvPr>
          <p:cNvSpPr txBox="1"/>
          <p:nvPr/>
        </p:nvSpPr>
        <p:spPr>
          <a:xfrm>
            <a:off x="868680" y="2852928"/>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Materijalni rashodi</a:t>
            </a:r>
            <a:endParaRPr lang="en-US" sz="950" dirty="0"/>
          </a:p>
        </p:txBody>
      </p:sp>
      <p:sp>
        <p:nvSpPr>
          <p:cNvPr id="14" name="Text 12">
            <a:extLst>
              <a:ext uri="{FF2B5EF4-FFF2-40B4-BE49-F238E27FC236}">
                <a16:creationId xmlns:a16="http://schemas.microsoft.com/office/drawing/2014/main" id="{1924BBFF-97BD-84A5-6DC5-A80C827941CE}"/>
              </a:ext>
            </a:extLst>
          </p:cNvPr>
          <p:cNvSpPr txBox="1"/>
          <p:nvPr/>
        </p:nvSpPr>
        <p:spPr>
          <a:xfrm>
            <a:off x="4114800" y="2852928"/>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3.359.528,13 €</a:t>
            </a:r>
            <a:endParaRPr lang="en-US" sz="1000" dirty="0"/>
          </a:p>
        </p:txBody>
      </p:sp>
      <p:sp>
        <p:nvSpPr>
          <p:cNvPr id="15" name="Text 13">
            <a:extLst>
              <a:ext uri="{FF2B5EF4-FFF2-40B4-BE49-F238E27FC236}">
                <a16:creationId xmlns:a16="http://schemas.microsoft.com/office/drawing/2014/main" id="{AF590423-A680-F765-A732-1BC2C6BF3D73}"/>
              </a:ext>
            </a:extLst>
          </p:cNvPr>
          <p:cNvSpPr txBox="1"/>
          <p:nvPr/>
        </p:nvSpPr>
        <p:spPr>
          <a:xfrm>
            <a:off x="640080" y="3145536"/>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16" name="Text 14">
            <a:extLst>
              <a:ext uri="{FF2B5EF4-FFF2-40B4-BE49-F238E27FC236}">
                <a16:creationId xmlns:a16="http://schemas.microsoft.com/office/drawing/2014/main" id="{B64FBE45-4BF7-D160-E3A9-030D69C29CAE}"/>
              </a:ext>
            </a:extLst>
          </p:cNvPr>
          <p:cNvSpPr txBox="1"/>
          <p:nvPr/>
        </p:nvSpPr>
        <p:spPr>
          <a:xfrm>
            <a:off x="868680" y="3145536"/>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Financijski rashodi</a:t>
            </a:r>
            <a:endParaRPr lang="en-US" sz="950" dirty="0"/>
          </a:p>
        </p:txBody>
      </p:sp>
      <p:sp>
        <p:nvSpPr>
          <p:cNvPr id="17" name="Text 15">
            <a:extLst>
              <a:ext uri="{FF2B5EF4-FFF2-40B4-BE49-F238E27FC236}">
                <a16:creationId xmlns:a16="http://schemas.microsoft.com/office/drawing/2014/main" id="{64DF0F51-0167-9AA4-F215-B0F9138FD9F9}"/>
              </a:ext>
            </a:extLst>
          </p:cNvPr>
          <p:cNvSpPr txBox="1"/>
          <p:nvPr/>
        </p:nvSpPr>
        <p:spPr>
          <a:xfrm>
            <a:off x="4114800" y="3145536"/>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18.960,00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18" name="Text 16">
            <a:extLst>
              <a:ext uri="{FF2B5EF4-FFF2-40B4-BE49-F238E27FC236}">
                <a16:creationId xmlns:a16="http://schemas.microsoft.com/office/drawing/2014/main" id="{99192B9E-1FFE-6248-DD89-C37BFA601A99}"/>
              </a:ext>
            </a:extLst>
          </p:cNvPr>
          <p:cNvSpPr txBox="1"/>
          <p:nvPr/>
        </p:nvSpPr>
        <p:spPr>
          <a:xfrm>
            <a:off x="640080" y="3438144"/>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19" name="Text 17">
            <a:extLst>
              <a:ext uri="{FF2B5EF4-FFF2-40B4-BE49-F238E27FC236}">
                <a16:creationId xmlns:a16="http://schemas.microsoft.com/office/drawing/2014/main" id="{5DA563A5-018F-832F-672F-C278B247E1A6}"/>
              </a:ext>
            </a:extLst>
          </p:cNvPr>
          <p:cNvSpPr txBox="1"/>
          <p:nvPr/>
        </p:nvSpPr>
        <p:spPr>
          <a:xfrm>
            <a:off x="868680" y="3438144"/>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Subvencije</a:t>
            </a:r>
            <a:endParaRPr lang="en-US" sz="950" dirty="0"/>
          </a:p>
        </p:txBody>
      </p:sp>
      <p:sp>
        <p:nvSpPr>
          <p:cNvPr id="20" name="Text 18">
            <a:extLst>
              <a:ext uri="{FF2B5EF4-FFF2-40B4-BE49-F238E27FC236}">
                <a16:creationId xmlns:a16="http://schemas.microsoft.com/office/drawing/2014/main" id="{D819147A-E52D-1206-56E3-31014BE0FFD9}"/>
              </a:ext>
            </a:extLst>
          </p:cNvPr>
          <p:cNvSpPr txBox="1"/>
          <p:nvPr/>
        </p:nvSpPr>
        <p:spPr>
          <a:xfrm>
            <a:off x="4114800" y="3438144"/>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31.600,00 €</a:t>
            </a:r>
            <a:endParaRPr lang="en-US" sz="1000" dirty="0"/>
          </a:p>
        </p:txBody>
      </p:sp>
      <p:sp>
        <p:nvSpPr>
          <p:cNvPr id="21" name="Text 19">
            <a:extLst>
              <a:ext uri="{FF2B5EF4-FFF2-40B4-BE49-F238E27FC236}">
                <a16:creationId xmlns:a16="http://schemas.microsoft.com/office/drawing/2014/main" id="{1321B099-A7C8-2C0C-F943-7A6FF2BA2381}"/>
              </a:ext>
            </a:extLst>
          </p:cNvPr>
          <p:cNvSpPr txBox="1"/>
          <p:nvPr/>
        </p:nvSpPr>
        <p:spPr>
          <a:xfrm>
            <a:off x="640080" y="3730752"/>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22" name="Text 20">
            <a:extLst>
              <a:ext uri="{FF2B5EF4-FFF2-40B4-BE49-F238E27FC236}">
                <a16:creationId xmlns:a16="http://schemas.microsoft.com/office/drawing/2014/main" id="{239C8020-21E8-D7AC-C162-4DCD41006D29}"/>
              </a:ext>
            </a:extLst>
          </p:cNvPr>
          <p:cNvSpPr txBox="1"/>
          <p:nvPr/>
        </p:nvSpPr>
        <p:spPr>
          <a:xfrm>
            <a:off x="868679" y="3763143"/>
            <a:ext cx="3817052"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Pomoći dane u inozemstvo i unutar općeg proračuna</a:t>
            </a:r>
            <a:endParaRPr lang="en-US" sz="950" dirty="0"/>
          </a:p>
        </p:txBody>
      </p:sp>
      <p:sp>
        <p:nvSpPr>
          <p:cNvPr id="23" name="Text 21">
            <a:extLst>
              <a:ext uri="{FF2B5EF4-FFF2-40B4-BE49-F238E27FC236}">
                <a16:creationId xmlns:a16="http://schemas.microsoft.com/office/drawing/2014/main" id="{E2E3B76E-8252-6404-F972-D0FAD338B16E}"/>
              </a:ext>
            </a:extLst>
          </p:cNvPr>
          <p:cNvSpPr txBox="1"/>
          <p:nvPr/>
        </p:nvSpPr>
        <p:spPr>
          <a:xfrm>
            <a:off x="4114800" y="3730752"/>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1.417.352,00 €</a:t>
            </a:r>
            <a:endParaRPr lang="en-US" sz="1000" dirty="0"/>
          </a:p>
        </p:txBody>
      </p:sp>
      <p:sp>
        <p:nvSpPr>
          <p:cNvPr id="24" name="Text 22">
            <a:extLst>
              <a:ext uri="{FF2B5EF4-FFF2-40B4-BE49-F238E27FC236}">
                <a16:creationId xmlns:a16="http://schemas.microsoft.com/office/drawing/2014/main" id="{C9B4F610-4459-DEAF-BDDD-A1EE581E3362}"/>
              </a:ext>
            </a:extLst>
          </p:cNvPr>
          <p:cNvSpPr txBox="1"/>
          <p:nvPr/>
        </p:nvSpPr>
        <p:spPr>
          <a:xfrm>
            <a:off x="640080" y="4023360"/>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25" name="Text 23">
            <a:extLst>
              <a:ext uri="{FF2B5EF4-FFF2-40B4-BE49-F238E27FC236}">
                <a16:creationId xmlns:a16="http://schemas.microsoft.com/office/drawing/2014/main" id="{8A6246D0-40F0-D2CB-F8DD-E965DB71479C}"/>
              </a:ext>
            </a:extLst>
          </p:cNvPr>
          <p:cNvSpPr txBox="1"/>
          <p:nvPr/>
        </p:nvSpPr>
        <p:spPr>
          <a:xfrm>
            <a:off x="868680" y="4023360"/>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Naknade građanima i kućanstvima na temelju osiguranja i druge naknade</a:t>
            </a:r>
            <a:endParaRPr lang="en-US" sz="950" dirty="0"/>
          </a:p>
        </p:txBody>
      </p:sp>
      <p:sp>
        <p:nvSpPr>
          <p:cNvPr id="26" name="Text 24">
            <a:extLst>
              <a:ext uri="{FF2B5EF4-FFF2-40B4-BE49-F238E27FC236}">
                <a16:creationId xmlns:a16="http://schemas.microsoft.com/office/drawing/2014/main" id="{3B31E4E1-61F8-F6D2-E165-DFD71E5EC6B9}"/>
              </a:ext>
            </a:extLst>
          </p:cNvPr>
          <p:cNvSpPr txBox="1"/>
          <p:nvPr/>
        </p:nvSpPr>
        <p:spPr>
          <a:xfrm>
            <a:off x="4114800" y="4023360"/>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313.500,00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27" name="Shape 25">
            <a:extLst>
              <a:ext uri="{FF2B5EF4-FFF2-40B4-BE49-F238E27FC236}">
                <a16:creationId xmlns:a16="http://schemas.microsoft.com/office/drawing/2014/main" id="{2E299CA4-68BD-2467-3B13-579FA5CF3268}"/>
              </a:ext>
            </a:extLst>
          </p:cNvPr>
          <p:cNvSpPr/>
          <p:nvPr/>
        </p:nvSpPr>
        <p:spPr>
          <a:xfrm>
            <a:off x="5614815" y="2104548"/>
            <a:ext cx="3401806" cy="372390"/>
          </a:xfrm>
          <a:prstGeom prst="roundRect">
            <a:avLst>
              <a:gd name="adj" fmla="val 22857"/>
            </a:avLst>
          </a:prstGeom>
          <a:solidFill>
            <a:srgbClr val="3B82F6"/>
          </a:solidFill>
          <a:ln/>
        </p:spPr>
        <p:txBody>
          <a:bodyPr/>
          <a:lstStyle/>
          <a:p>
            <a:endParaRPr lang="en-GB"/>
          </a:p>
        </p:txBody>
      </p:sp>
      <p:sp>
        <p:nvSpPr>
          <p:cNvPr id="28" name="Text 26">
            <a:extLst>
              <a:ext uri="{FF2B5EF4-FFF2-40B4-BE49-F238E27FC236}">
                <a16:creationId xmlns:a16="http://schemas.microsoft.com/office/drawing/2014/main" id="{4F6DBE0B-9083-4BC9-8B83-463E6738F9AC}"/>
              </a:ext>
            </a:extLst>
          </p:cNvPr>
          <p:cNvSpPr txBox="1"/>
          <p:nvPr/>
        </p:nvSpPr>
        <p:spPr>
          <a:xfrm>
            <a:off x="5805350" y="2131400"/>
            <a:ext cx="3154402" cy="319192"/>
          </a:xfrm>
          <a:prstGeom prst="rect">
            <a:avLst/>
          </a:prstGeom>
          <a:noFill/>
          <a:ln/>
        </p:spPr>
        <p:txBody>
          <a:bodyPr wrap="square" lIns="0" tIns="0" rIns="0" bIns="0" rtlCol="0" anchor="ctr"/>
          <a:lstStyle/>
          <a:p>
            <a:pPr marL="0" indent="0">
              <a:buNone/>
            </a:pPr>
            <a:r>
              <a:rPr lang="en-US" sz="1100" b="1">
                <a:solidFill>
                  <a:srgbClr val="FFFFFF"/>
                </a:solidFill>
                <a:latin typeface="Calibri" pitchFamily="34" charset="0"/>
                <a:ea typeface="Calibri" pitchFamily="34" charset="-122"/>
                <a:cs typeface="Calibri" pitchFamily="34" charset="-120"/>
              </a:rPr>
              <a:t>5.247.282,37 € Rashodi za nabavu nefinancijske imovine</a:t>
            </a:r>
            <a:endParaRPr lang="en-US" sz="1100" dirty="0"/>
          </a:p>
        </p:txBody>
      </p:sp>
      <p:sp>
        <p:nvSpPr>
          <p:cNvPr id="31" name="Text 29">
            <a:extLst>
              <a:ext uri="{FF2B5EF4-FFF2-40B4-BE49-F238E27FC236}">
                <a16:creationId xmlns:a16="http://schemas.microsoft.com/office/drawing/2014/main" id="{60025342-616B-EDA5-6F6D-74AE1897C0D0}"/>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50" name="Text 7">
            <a:extLst>
              <a:ext uri="{FF2B5EF4-FFF2-40B4-BE49-F238E27FC236}">
                <a16:creationId xmlns:a16="http://schemas.microsoft.com/office/drawing/2014/main" id="{25B79994-33B0-5224-FB5A-2B54FDFDC6B4}"/>
              </a:ext>
            </a:extLst>
          </p:cNvPr>
          <p:cNvSpPr txBox="1"/>
          <p:nvPr/>
        </p:nvSpPr>
        <p:spPr>
          <a:xfrm>
            <a:off x="5620151" y="2615520"/>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52" name="Text 8">
            <a:extLst>
              <a:ext uri="{FF2B5EF4-FFF2-40B4-BE49-F238E27FC236}">
                <a16:creationId xmlns:a16="http://schemas.microsoft.com/office/drawing/2014/main" id="{E0755CB5-76DC-E7D4-DF46-572E1DA639FB}"/>
              </a:ext>
            </a:extLst>
          </p:cNvPr>
          <p:cNvSpPr txBox="1"/>
          <p:nvPr/>
        </p:nvSpPr>
        <p:spPr>
          <a:xfrm>
            <a:off x="5792691" y="2578608"/>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Rashodi za nabavu neproizvedene dugotrajne </a:t>
            </a:r>
            <a:br>
              <a:rPr lang="en-US" sz="950">
                <a:solidFill>
                  <a:srgbClr val="1E293B"/>
                </a:solidFill>
                <a:latin typeface="Calibri" pitchFamily="34" charset="0"/>
                <a:ea typeface="Calibri" pitchFamily="34" charset="-122"/>
                <a:cs typeface="Calibri" pitchFamily="34" charset="-120"/>
              </a:rPr>
            </a:br>
            <a:r>
              <a:rPr lang="en-US" sz="950">
                <a:solidFill>
                  <a:srgbClr val="1E293B"/>
                </a:solidFill>
                <a:latin typeface="Calibri" pitchFamily="34" charset="0"/>
                <a:ea typeface="Calibri" pitchFamily="34" charset="-122"/>
                <a:cs typeface="Calibri" pitchFamily="34" charset="-120"/>
              </a:rPr>
              <a:t>imovine</a:t>
            </a:r>
            <a:endParaRPr lang="en-US" sz="950" dirty="0"/>
          </a:p>
        </p:txBody>
      </p:sp>
      <p:sp>
        <p:nvSpPr>
          <p:cNvPr id="54" name="Text 9">
            <a:extLst>
              <a:ext uri="{FF2B5EF4-FFF2-40B4-BE49-F238E27FC236}">
                <a16:creationId xmlns:a16="http://schemas.microsoft.com/office/drawing/2014/main" id="{09A35D21-B470-3F73-1763-1CF235043736}"/>
              </a:ext>
            </a:extLst>
          </p:cNvPr>
          <p:cNvSpPr txBox="1"/>
          <p:nvPr/>
        </p:nvSpPr>
        <p:spPr>
          <a:xfrm>
            <a:off x="7598492" y="2627394"/>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1.365.000,00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30" name="Text 22">
            <a:extLst>
              <a:ext uri="{FF2B5EF4-FFF2-40B4-BE49-F238E27FC236}">
                <a16:creationId xmlns:a16="http://schemas.microsoft.com/office/drawing/2014/main" id="{2CC486D3-30D5-035C-8E49-445BE0459EE3}"/>
              </a:ext>
            </a:extLst>
          </p:cNvPr>
          <p:cNvSpPr txBox="1"/>
          <p:nvPr/>
        </p:nvSpPr>
        <p:spPr>
          <a:xfrm>
            <a:off x="640080" y="4347585"/>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34" name="Text 23">
            <a:extLst>
              <a:ext uri="{FF2B5EF4-FFF2-40B4-BE49-F238E27FC236}">
                <a16:creationId xmlns:a16="http://schemas.microsoft.com/office/drawing/2014/main" id="{368F05BE-2FF1-4A92-9FBF-A32AC01A5224}"/>
              </a:ext>
            </a:extLst>
          </p:cNvPr>
          <p:cNvSpPr txBox="1"/>
          <p:nvPr/>
        </p:nvSpPr>
        <p:spPr>
          <a:xfrm>
            <a:off x="868680" y="4327841"/>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Ostali rashodi</a:t>
            </a:r>
            <a:endParaRPr lang="en-US" sz="950" dirty="0"/>
          </a:p>
        </p:txBody>
      </p:sp>
      <p:sp>
        <p:nvSpPr>
          <p:cNvPr id="36" name="Text 24">
            <a:extLst>
              <a:ext uri="{FF2B5EF4-FFF2-40B4-BE49-F238E27FC236}">
                <a16:creationId xmlns:a16="http://schemas.microsoft.com/office/drawing/2014/main" id="{3230FD40-28F4-A721-4CBE-0EC7A32FEEE0}"/>
              </a:ext>
            </a:extLst>
          </p:cNvPr>
          <p:cNvSpPr txBox="1"/>
          <p:nvPr/>
        </p:nvSpPr>
        <p:spPr>
          <a:xfrm>
            <a:off x="4114800" y="4335438"/>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1.068.274,13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68" name="Text 7">
            <a:extLst>
              <a:ext uri="{FF2B5EF4-FFF2-40B4-BE49-F238E27FC236}">
                <a16:creationId xmlns:a16="http://schemas.microsoft.com/office/drawing/2014/main" id="{AAFFCA31-1ED5-B6A5-D7CD-A0E5FC64D368}"/>
              </a:ext>
            </a:extLst>
          </p:cNvPr>
          <p:cNvSpPr txBox="1"/>
          <p:nvPr/>
        </p:nvSpPr>
        <p:spPr>
          <a:xfrm>
            <a:off x="5620151" y="2974632"/>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70" name="Text 8">
            <a:extLst>
              <a:ext uri="{FF2B5EF4-FFF2-40B4-BE49-F238E27FC236}">
                <a16:creationId xmlns:a16="http://schemas.microsoft.com/office/drawing/2014/main" id="{E7F5AED4-9733-4C67-1BBC-54C7EBDA4AA3}"/>
              </a:ext>
            </a:extLst>
          </p:cNvPr>
          <p:cNvSpPr txBox="1"/>
          <p:nvPr/>
        </p:nvSpPr>
        <p:spPr>
          <a:xfrm>
            <a:off x="5792691" y="2937720"/>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Rashodi za nabavu proizvedene dugotrajne </a:t>
            </a:r>
            <a:br>
              <a:rPr lang="en-US" sz="950">
                <a:solidFill>
                  <a:srgbClr val="1E293B"/>
                </a:solidFill>
                <a:latin typeface="Calibri" pitchFamily="34" charset="0"/>
                <a:ea typeface="Calibri" pitchFamily="34" charset="-122"/>
                <a:cs typeface="Calibri" pitchFamily="34" charset="-120"/>
              </a:rPr>
            </a:br>
            <a:r>
              <a:rPr lang="en-US" sz="950">
                <a:solidFill>
                  <a:srgbClr val="1E293B"/>
                </a:solidFill>
                <a:latin typeface="Calibri" pitchFamily="34" charset="0"/>
                <a:ea typeface="Calibri" pitchFamily="34" charset="-122"/>
                <a:cs typeface="Calibri" pitchFamily="34" charset="-120"/>
              </a:rPr>
              <a:t>imovine</a:t>
            </a:r>
            <a:endParaRPr lang="en-US" sz="950" dirty="0"/>
          </a:p>
        </p:txBody>
      </p:sp>
      <p:sp>
        <p:nvSpPr>
          <p:cNvPr id="72" name="Text 9">
            <a:extLst>
              <a:ext uri="{FF2B5EF4-FFF2-40B4-BE49-F238E27FC236}">
                <a16:creationId xmlns:a16="http://schemas.microsoft.com/office/drawing/2014/main" id="{60FAC43E-A4C4-4082-D242-5F643117D901}"/>
              </a:ext>
            </a:extLst>
          </p:cNvPr>
          <p:cNvSpPr txBox="1"/>
          <p:nvPr/>
        </p:nvSpPr>
        <p:spPr>
          <a:xfrm>
            <a:off x="7598492" y="2986506"/>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3.359.528,13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74" name="Text 7">
            <a:extLst>
              <a:ext uri="{FF2B5EF4-FFF2-40B4-BE49-F238E27FC236}">
                <a16:creationId xmlns:a16="http://schemas.microsoft.com/office/drawing/2014/main" id="{F7765870-ACE2-F541-7B4B-A74C087A7310}"/>
              </a:ext>
            </a:extLst>
          </p:cNvPr>
          <p:cNvSpPr txBox="1"/>
          <p:nvPr/>
        </p:nvSpPr>
        <p:spPr>
          <a:xfrm>
            <a:off x="5620151" y="3345015"/>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76" name="Text 8">
            <a:extLst>
              <a:ext uri="{FF2B5EF4-FFF2-40B4-BE49-F238E27FC236}">
                <a16:creationId xmlns:a16="http://schemas.microsoft.com/office/drawing/2014/main" id="{9AE8E097-3C8B-D86D-CCB1-5FC519D92175}"/>
              </a:ext>
            </a:extLst>
          </p:cNvPr>
          <p:cNvSpPr txBox="1"/>
          <p:nvPr/>
        </p:nvSpPr>
        <p:spPr>
          <a:xfrm>
            <a:off x="5792691" y="3308103"/>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Rashodi za dodatna ulaganja na nefinancijskoj </a:t>
            </a:r>
            <a:br>
              <a:rPr lang="en-US" sz="950">
                <a:solidFill>
                  <a:srgbClr val="1E293B"/>
                </a:solidFill>
                <a:latin typeface="Calibri" pitchFamily="34" charset="0"/>
                <a:ea typeface="Calibri" pitchFamily="34" charset="-122"/>
                <a:cs typeface="Calibri" pitchFamily="34" charset="-120"/>
              </a:rPr>
            </a:br>
            <a:r>
              <a:rPr lang="en-US" sz="950">
                <a:solidFill>
                  <a:srgbClr val="1E293B"/>
                </a:solidFill>
                <a:latin typeface="Calibri" pitchFamily="34" charset="0"/>
                <a:ea typeface="Calibri" pitchFamily="34" charset="-122"/>
                <a:cs typeface="Calibri" pitchFamily="34" charset="-120"/>
              </a:rPr>
              <a:t>imovini</a:t>
            </a:r>
            <a:endParaRPr lang="en-US" sz="950" dirty="0"/>
          </a:p>
        </p:txBody>
      </p:sp>
      <p:sp>
        <p:nvSpPr>
          <p:cNvPr id="78" name="Text 9">
            <a:extLst>
              <a:ext uri="{FF2B5EF4-FFF2-40B4-BE49-F238E27FC236}">
                <a16:creationId xmlns:a16="http://schemas.microsoft.com/office/drawing/2014/main" id="{A8106E6C-ED0A-E9A5-735C-7C32517A33C1}"/>
              </a:ext>
            </a:extLst>
          </p:cNvPr>
          <p:cNvSpPr txBox="1"/>
          <p:nvPr/>
        </p:nvSpPr>
        <p:spPr>
          <a:xfrm>
            <a:off x="7598492" y="3356889"/>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624.800,00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82" name="Text 7">
            <a:extLst>
              <a:ext uri="{FF2B5EF4-FFF2-40B4-BE49-F238E27FC236}">
                <a16:creationId xmlns:a16="http://schemas.microsoft.com/office/drawing/2014/main" id="{5CBF6A07-0B69-5169-228F-5DCE3A1B9127}"/>
              </a:ext>
            </a:extLst>
          </p:cNvPr>
          <p:cNvSpPr txBox="1"/>
          <p:nvPr/>
        </p:nvSpPr>
        <p:spPr>
          <a:xfrm>
            <a:off x="5620151" y="3663344"/>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84" name="Text 8">
            <a:extLst>
              <a:ext uri="{FF2B5EF4-FFF2-40B4-BE49-F238E27FC236}">
                <a16:creationId xmlns:a16="http://schemas.microsoft.com/office/drawing/2014/main" id="{57358FAC-6146-6D07-B31E-EBE1B1C3B67F}"/>
              </a:ext>
            </a:extLst>
          </p:cNvPr>
          <p:cNvSpPr txBox="1"/>
          <p:nvPr/>
        </p:nvSpPr>
        <p:spPr>
          <a:xfrm>
            <a:off x="5792691" y="3640652"/>
            <a:ext cx="3200400" cy="256032"/>
          </a:xfrm>
          <a:prstGeom prst="rect">
            <a:avLst/>
          </a:prstGeom>
          <a:noFill/>
          <a:ln/>
        </p:spPr>
        <p:txBody>
          <a:bodyPr wrap="square" lIns="0" tIns="0" rIns="0" bIns="0" rtlCol="0" anchor="ctr"/>
          <a:lstStyle/>
          <a:p>
            <a:pPr marL="0" indent="0">
              <a:buNone/>
            </a:pPr>
            <a:r>
              <a:rPr lang="en-US" sz="950">
                <a:solidFill>
                  <a:schemeClr val="bg1"/>
                </a:solidFill>
                <a:latin typeface="Calibri" pitchFamily="34" charset="0"/>
                <a:ea typeface="Calibri" pitchFamily="34" charset="-122"/>
                <a:cs typeface="Calibri" pitchFamily="34" charset="-120"/>
              </a:rPr>
              <a:t>Izdaci za financijsku imovinu i otplate zajmova</a:t>
            </a:r>
            <a:endParaRPr lang="en-US" sz="950" dirty="0">
              <a:solidFill>
                <a:schemeClr val="bg1"/>
              </a:solidFill>
            </a:endParaRPr>
          </a:p>
        </p:txBody>
      </p:sp>
      <p:sp>
        <p:nvSpPr>
          <p:cNvPr id="86" name="Text 9">
            <a:extLst>
              <a:ext uri="{FF2B5EF4-FFF2-40B4-BE49-F238E27FC236}">
                <a16:creationId xmlns:a16="http://schemas.microsoft.com/office/drawing/2014/main" id="{D794C3F8-AED9-6363-8C87-99C6BAA991CF}"/>
              </a:ext>
            </a:extLst>
          </p:cNvPr>
          <p:cNvSpPr txBox="1"/>
          <p:nvPr/>
        </p:nvSpPr>
        <p:spPr>
          <a:xfrm>
            <a:off x="7598492" y="3648279"/>
            <a:ext cx="1371600" cy="256032"/>
          </a:xfrm>
          <a:prstGeom prst="rect">
            <a:avLst/>
          </a:prstGeom>
          <a:noFill/>
          <a:ln/>
        </p:spPr>
        <p:txBody>
          <a:bodyPr wrap="square" lIns="0" tIns="0" rIns="0" bIns="0" rtlCol="0" anchor="ctr"/>
          <a:lstStyle/>
          <a:p>
            <a:pPr marL="0" indent="0" algn="r">
              <a:buNone/>
            </a:pPr>
            <a:r>
              <a:rPr lang="en-US" sz="1000" b="1">
                <a:solidFill>
                  <a:schemeClr val="bg1"/>
                </a:solidFill>
                <a:latin typeface="Calibri" pitchFamily="34" charset="0"/>
                <a:ea typeface="Calibri" pitchFamily="34" charset="-122"/>
                <a:cs typeface="Calibri" pitchFamily="34" charset="-120"/>
              </a:rPr>
              <a:t>574.660,00 </a:t>
            </a:r>
            <a:r>
              <a:rPr lang="en-US" sz="1000" b="1" dirty="0">
                <a:solidFill>
                  <a:schemeClr val="bg1"/>
                </a:solidFill>
                <a:latin typeface="Calibri" pitchFamily="34" charset="0"/>
                <a:ea typeface="Calibri" pitchFamily="34" charset="-122"/>
                <a:cs typeface="Calibri" pitchFamily="34" charset="-120"/>
              </a:rPr>
              <a:t>€</a:t>
            </a:r>
            <a:endParaRPr lang="en-US" sz="1000" dirty="0">
              <a:solidFill>
                <a:schemeClr val="bg1"/>
              </a:solidFill>
            </a:endParaRPr>
          </a:p>
        </p:txBody>
      </p:sp>
      <p:sp>
        <p:nvSpPr>
          <p:cNvPr id="88" name="Text 7">
            <a:extLst>
              <a:ext uri="{FF2B5EF4-FFF2-40B4-BE49-F238E27FC236}">
                <a16:creationId xmlns:a16="http://schemas.microsoft.com/office/drawing/2014/main" id="{596821E0-9249-9591-AFF8-DCC4400751D7}"/>
              </a:ext>
            </a:extLst>
          </p:cNvPr>
          <p:cNvSpPr txBox="1"/>
          <p:nvPr/>
        </p:nvSpPr>
        <p:spPr>
          <a:xfrm>
            <a:off x="5620151" y="3947052"/>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90" name="Text 8">
            <a:extLst>
              <a:ext uri="{FF2B5EF4-FFF2-40B4-BE49-F238E27FC236}">
                <a16:creationId xmlns:a16="http://schemas.microsoft.com/office/drawing/2014/main" id="{16E0CD43-E35F-B8D3-F502-033A2F3777FC}"/>
              </a:ext>
            </a:extLst>
          </p:cNvPr>
          <p:cNvSpPr txBox="1"/>
          <p:nvPr/>
        </p:nvSpPr>
        <p:spPr>
          <a:xfrm>
            <a:off x="5792691" y="3910140"/>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Izdaci za dionice i udjele u glavnici</a:t>
            </a:r>
            <a:endParaRPr lang="en-US" sz="950" dirty="0"/>
          </a:p>
        </p:txBody>
      </p:sp>
      <p:sp>
        <p:nvSpPr>
          <p:cNvPr id="92" name="Text 9">
            <a:extLst>
              <a:ext uri="{FF2B5EF4-FFF2-40B4-BE49-F238E27FC236}">
                <a16:creationId xmlns:a16="http://schemas.microsoft.com/office/drawing/2014/main" id="{F86DE6C6-F443-CEED-8435-AF9F14C8A616}"/>
              </a:ext>
            </a:extLst>
          </p:cNvPr>
          <p:cNvSpPr txBox="1"/>
          <p:nvPr/>
        </p:nvSpPr>
        <p:spPr>
          <a:xfrm>
            <a:off x="7598492" y="3958926"/>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435.140,00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94" name="Text 7">
            <a:extLst>
              <a:ext uri="{FF2B5EF4-FFF2-40B4-BE49-F238E27FC236}">
                <a16:creationId xmlns:a16="http://schemas.microsoft.com/office/drawing/2014/main" id="{CABA88A0-65D7-FF14-ADFA-4AC56D8195B5}"/>
              </a:ext>
            </a:extLst>
          </p:cNvPr>
          <p:cNvSpPr txBox="1"/>
          <p:nvPr/>
        </p:nvSpPr>
        <p:spPr>
          <a:xfrm>
            <a:off x="5620151" y="4251870"/>
            <a:ext cx="182880" cy="228600"/>
          </a:xfrm>
          <a:prstGeom prst="rect">
            <a:avLst/>
          </a:prstGeom>
          <a:noFill/>
          <a:ln/>
        </p:spPr>
        <p:txBody>
          <a:bodyPr wrap="square" lIns="0" tIns="0" rIns="0" bIns="0" rtlCol="0" anchor="ctr"/>
          <a:lstStyle/>
          <a:p>
            <a:pPr marL="0" indent="0">
              <a:buNone/>
            </a:pPr>
            <a:r>
              <a:rPr lang="en-US" sz="800" dirty="0">
                <a:solidFill>
                  <a:srgbClr val="14B8A6"/>
                </a:solidFill>
                <a:latin typeface="Calibri" pitchFamily="34" charset="0"/>
                <a:ea typeface="Calibri" pitchFamily="34" charset="-122"/>
                <a:cs typeface="Calibri" pitchFamily="34" charset="-120"/>
              </a:rPr>
              <a:t>◆</a:t>
            </a:r>
            <a:endParaRPr lang="en-US" sz="800" dirty="0"/>
          </a:p>
        </p:txBody>
      </p:sp>
      <p:sp>
        <p:nvSpPr>
          <p:cNvPr id="96" name="Text 8">
            <a:extLst>
              <a:ext uri="{FF2B5EF4-FFF2-40B4-BE49-F238E27FC236}">
                <a16:creationId xmlns:a16="http://schemas.microsoft.com/office/drawing/2014/main" id="{9E1922E3-CC87-F4EC-0D3B-4B523E10DDDF}"/>
              </a:ext>
            </a:extLst>
          </p:cNvPr>
          <p:cNvSpPr txBox="1"/>
          <p:nvPr/>
        </p:nvSpPr>
        <p:spPr>
          <a:xfrm>
            <a:off x="5792691" y="4214958"/>
            <a:ext cx="3200400" cy="256032"/>
          </a:xfrm>
          <a:prstGeom prst="rect">
            <a:avLst/>
          </a:prstGeom>
          <a:noFill/>
          <a:ln/>
        </p:spPr>
        <p:txBody>
          <a:bodyPr wrap="square" lIns="0" tIns="0" rIns="0" bIns="0" rtlCol="0" anchor="ctr"/>
          <a:lstStyle/>
          <a:p>
            <a:pPr marL="0" indent="0">
              <a:buNone/>
            </a:pPr>
            <a:r>
              <a:rPr lang="en-US" sz="950">
                <a:solidFill>
                  <a:srgbClr val="1E293B"/>
                </a:solidFill>
                <a:latin typeface="Calibri" pitchFamily="34" charset="0"/>
                <a:ea typeface="Calibri" pitchFamily="34" charset="-122"/>
                <a:cs typeface="Calibri" pitchFamily="34" charset="-120"/>
              </a:rPr>
              <a:t>Izdaci za otplatu glavnice primljenih kredita </a:t>
            </a:r>
            <a:br>
              <a:rPr lang="en-US" sz="950">
                <a:solidFill>
                  <a:srgbClr val="1E293B"/>
                </a:solidFill>
                <a:latin typeface="Calibri" pitchFamily="34" charset="0"/>
                <a:ea typeface="Calibri" pitchFamily="34" charset="-122"/>
                <a:cs typeface="Calibri" pitchFamily="34" charset="-120"/>
              </a:rPr>
            </a:br>
            <a:r>
              <a:rPr lang="en-US" sz="950">
                <a:solidFill>
                  <a:srgbClr val="1E293B"/>
                </a:solidFill>
                <a:latin typeface="Calibri" pitchFamily="34" charset="0"/>
                <a:ea typeface="Calibri" pitchFamily="34" charset="-122"/>
                <a:cs typeface="Calibri" pitchFamily="34" charset="-120"/>
              </a:rPr>
              <a:t>i depozita</a:t>
            </a:r>
            <a:endParaRPr lang="en-US" sz="950" dirty="0"/>
          </a:p>
        </p:txBody>
      </p:sp>
      <p:sp>
        <p:nvSpPr>
          <p:cNvPr id="98" name="Text 9">
            <a:extLst>
              <a:ext uri="{FF2B5EF4-FFF2-40B4-BE49-F238E27FC236}">
                <a16:creationId xmlns:a16="http://schemas.microsoft.com/office/drawing/2014/main" id="{7767CF7F-19C4-F3BF-F081-138BF20BB69F}"/>
              </a:ext>
            </a:extLst>
          </p:cNvPr>
          <p:cNvSpPr txBox="1"/>
          <p:nvPr/>
        </p:nvSpPr>
        <p:spPr>
          <a:xfrm>
            <a:off x="7598492" y="4263744"/>
            <a:ext cx="1371600" cy="256032"/>
          </a:xfrm>
          <a:prstGeom prst="rect">
            <a:avLst/>
          </a:prstGeom>
          <a:noFill/>
          <a:ln/>
        </p:spPr>
        <p:txBody>
          <a:bodyPr wrap="square" lIns="0" tIns="0" rIns="0" bIns="0" rtlCol="0" anchor="ctr"/>
          <a:lstStyle/>
          <a:p>
            <a:pPr marL="0" indent="0" algn="r">
              <a:buNone/>
            </a:pPr>
            <a:r>
              <a:rPr lang="en-US" sz="1000" b="1">
                <a:solidFill>
                  <a:srgbClr val="0E7490"/>
                </a:solidFill>
                <a:latin typeface="Calibri" pitchFamily="34" charset="0"/>
                <a:ea typeface="Calibri" pitchFamily="34" charset="-122"/>
                <a:cs typeface="Calibri" pitchFamily="34" charset="-120"/>
              </a:rPr>
              <a:t>139.520,00 </a:t>
            </a:r>
            <a:r>
              <a:rPr lang="en-US" sz="1000" b="1" dirty="0">
                <a:solidFill>
                  <a:srgbClr val="0E7490"/>
                </a:solidFill>
                <a:latin typeface="Calibri" pitchFamily="34" charset="0"/>
                <a:ea typeface="Calibri" pitchFamily="34" charset="-122"/>
                <a:cs typeface="Calibri" pitchFamily="34" charset="-120"/>
              </a:rPr>
              <a:t>€</a:t>
            </a:r>
            <a:endParaRPr lang="en-US" sz="1000" dirty="0"/>
          </a:p>
        </p:txBody>
      </p:sp>
      <p:sp>
        <p:nvSpPr>
          <p:cNvPr id="33" name="TekstniOkvir 32">
            <a:extLst>
              <a:ext uri="{FF2B5EF4-FFF2-40B4-BE49-F238E27FC236}">
                <a16:creationId xmlns:a16="http://schemas.microsoft.com/office/drawing/2014/main" id="{562320DC-CF5E-50E5-3E08-3F0135D13C29}"/>
              </a:ext>
            </a:extLst>
          </p:cNvPr>
          <p:cNvSpPr txBox="1"/>
          <p:nvPr/>
        </p:nvSpPr>
        <p:spPr>
          <a:xfrm>
            <a:off x="8568819" y="4715738"/>
            <a:ext cx="287258" cy="215444"/>
          </a:xfrm>
          <a:prstGeom prst="rect">
            <a:avLst/>
          </a:prstGeom>
          <a:noFill/>
        </p:spPr>
        <p:txBody>
          <a:bodyPr wrap="none" rtlCol="0">
            <a:spAutoFit/>
          </a:bodyPr>
          <a:lstStyle/>
          <a:p>
            <a:r>
              <a:rPr lang="en-GB" sz="800"/>
              <a:t>12</a:t>
            </a:r>
          </a:p>
        </p:txBody>
      </p:sp>
    </p:spTree>
    <p:extLst>
      <p:ext uri="{BB962C8B-B14F-4D97-AF65-F5344CB8AC3E}">
        <p14:creationId xmlns:p14="http://schemas.microsoft.com/office/powerpoint/2010/main" val="2424622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400" b="1" dirty="0">
                <a:solidFill>
                  <a:srgbClr val="0B3D4E"/>
                </a:solidFill>
                <a:latin typeface="Cambria" pitchFamily="34" charset="0"/>
                <a:ea typeface="Cambria" pitchFamily="34" charset="-122"/>
                <a:cs typeface="Cambria" pitchFamily="34" charset="-120"/>
              </a:rPr>
              <a:t>Na što se troši proračun? – Rashodi</a:t>
            </a:r>
            <a:endParaRPr lang="en-US" sz="2400" dirty="0"/>
          </a:p>
        </p:txBody>
      </p:sp>
      <p:sp>
        <p:nvSpPr>
          <p:cNvPr id="3" name="Shape 1"/>
          <p:cNvSpPr/>
          <p:nvPr/>
        </p:nvSpPr>
        <p:spPr>
          <a:xfrm>
            <a:off x="457200" y="868680"/>
            <a:ext cx="2697480" cy="3291840"/>
          </a:xfrm>
          <a:prstGeom prst="roundRect">
            <a:avLst>
              <a:gd name="adj" fmla="val 5085"/>
            </a:avLst>
          </a:prstGeom>
          <a:solidFill>
            <a:srgbClr val="FFFFFF"/>
          </a:solidFill>
          <a:ln w="19050">
            <a:solidFill>
              <a:srgbClr val="0E7490"/>
            </a:solidFill>
            <a:prstDash val="solid"/>
          </a:ln>
          <a:effectLst>
            <a:outerShdw blurRad="76200" dist="25400" dir="8100000" algn="bl" rotWithShape="0">
              <a:srgbClr val="000000">
                <a:alpha val="8000"/>
              </a:srgbClr>
            </a:outerShdw>
          </a:effectLst>
        </p:spPr>
        <p:txBody>
          <a:bodyPr/>
          <a:lstStyle/>
          <a:p>
            <a:endParaRPr lang="en-GB"/>
          </a:p>
        </p:txBody>
      </p:sp>
      <p:sp>
        <p:nvSpPr>
          <p:cNvPr id="4" name="Shape 2"/>
          <p:cNvSpPr/>
          <p:nvPr/>
        </p:nvSpPr>
        <p:spPr>
          <a:xfrm>
            <a:off x="1325880" y="1005840"/>
            <a:ext cx="914400" cy="914400"/>
          </a:xfrm>
          <a:prstGeom prst="ellipse">
            <a:avLst/>
          </a:prstGeom>
          <a:solidFill>
            <a:srgbClr val="CCFBF1"/>
          </a:solidFill>
          <a:ln/>
        </p:spPr>
        <p:txBody>
          <a:bodyPr/>
          <a:lstStyle/>
          <a:p>
            <a:endParaRPr lang="en-GB"/>
          </a:p>
        </p:txBody>
      </p:sp>
      <p:sp>
        <p:nvSpPr>
          <p:cNvPr id="5" name="Text 3"/>
          <p:cNvSpPr txBox="1"/>
          <p:nvPr/>
        </p:nvSpPr>
        <p:spPr>
          <a:xfrm>
            <a:off x="1325880" y="1005840"/>
            <a:ext cx="914400" cy="914400"/>
          </a:xfrm>
          <a:prstGeom prst="rect">
            <a:avLst/>
          </a:prstGeom>
          <a:noFill/>
          <a:ln/>
        </p:spPr>
        <p:txBody>
          <a:bodyPr wrap="square" lIns="0" tIns="0" rIns="0" bIns="0" rtlCol="0" anchor="ctr"/>
          <a:lstStyle/>
          <a:p>
            <a:pPr marL="0" indent="0" algn="ctr">
              <a:buNone/>
            </a:pPr>
            <a:r>
              <a:rPr lang="en-US" sz="2800" dirty="0">
                <a:solidFill>
                  <a:srgbClr val="000000"/>
                </a:solidFill>
              </a:rPr>
              <a:t>🏛️</a:t>
            </a:r>
            <a:endParaRPr lang="en-US" sz="2800" dirty="0"/>
          </a:p>
        </p:txBody>
      </p:sp>
      <p:sp>
        <p:nvSpPr>
          <p:cNvPr id="6" name="Text 4"/>
          <p:cNvSpPr txBox="1"/>
          <p:nvPr/>
        </p:nvSpPr>
        <p:spPr>
          <a:xfrm>
            <a:off x="594360" y="2011680"/>
            <a:ext cx="2423160" cy="320040"/>
          </a:xfrm>
          <a:prstGeom prst="rect">
            <a:avLst/>
          </a:prstGeom>
          <a:noFill/>
          <a:ln/>
        </p:spPr>
        <p:txBody>
          <a:bodyPr wrap="square" lIns="0" tIns="0" rIns="0" bIns="0" rtlCol="0" anchor="ctr"/>
          <a:lstStyle/>
          <a:p>
            <a:pPr marL="0" indent="0" algn="ctr">
              <a:buNone/>
            </a:pPr>
            <a:r>
              <a:rPr lang="en-US" sz="1300" b="1" dirty="0">
                <a:solidFill>
                  <a:srgbClr val="0B3D4E"/>
                </a:solidFill>
                <a:latin typeface="Cambria" pitchFamily="34" charset="0"/>
                <a:ea typeface="Cambria" pitchFamily="34" charset="-122"/>
                <a:cs typeface="Cambria" pitchFamily="34" charset="-120"/>
              </a:rPr>
              <a:t>Rashodi poslovanja</a:t>
            </a:r>
            <a:endParaRPr lang="en-US" sz="1300" dirty="0"/>
          </a:p>
        </p:txBody>
      </p:sp>
      <p:sp>
        <p:nvSpPr>
          <p:cNvPr id="7" name="Text 5"/>
          <p:cNvSpPr txBox="1"/>
          <p:nvPr/>
        </p:nvSpPr>
        <p:spPr>
          <a:xfrm>
            <a:off x="594360" y="2331720"/>
            <a:ext cx="2423160" cy="365760"/>
          </a:xfrm>
          <a:prstGeom prst="rect">
            <a:avLst/>
          </a:prstGeom>
          <a:noFill/>
          <a:ln/>
        </p:spPr>
        <p:txBody>
          <a:bodyPr wrap="square" lIns="0" tIns="0" rIns="0" bIns="0" rtlCol="0" anchor="ctr"/>
          <a:lstStyle/>
          <a:p>
            <a:pPr marL="0" indent="0" algn="ctr">
              <a:buNone/>
            </a:pPr>
            <a:r>
              <a:rPr lang="en-US" sz="2000" b="1">
                <a:solidFill>
                  <a:srgbClr val="0E7490"/>
                </a:solidFill>
                <a:latin typeface="Cambria" pitchFamily="34" charset="0"/>
                <a:ea typeface="Cambria" pitchFamily="34" charset="-122"/>
                <a:cs typeface="Cambria" pitchFamily="34" charset="-120"/>
              </a:rPr>
              <a:t>7.100.214,26 </a:t>
            </a:r>
            <a:r>
              <a:rPr lang="en-US" sz="2000" b="1" dirty="0">
                <a:solidFill>
                  <a:srgbClr val="0E7490"/>
                </a:solidFill>
                <a:latin typeface="Cambria" pitchFamily="34" charset="0"/>
                <a:ea typeface="Cambria" pitchFamily="34" charset="-122"/>
                <a:cs typeface="Cambria" pitchFamily="34" charset="-120"/>
              </a:rPr>
              <a:t>€</a:t>
            </a:r>
            <a:endParaRPr lang="en-US" sz="2000" dirty="0"/>
          </a:p>
        </p:txBody>
      </p:sp>
      <p:sp>
        <p:nvSpPr>
          <p:cNvPr id="8" name="Text 6"/>
          <p:cNvSpPr txBox="1"/>
          <p:nvPr/>
        </p:nvSpPr>
        <p:spPr>
          <a:xfrm>
            <a:off x="594360" y="2697480"/>
            <a:ext cx="2423160" cy="274320"/>
          </a:xfrm>
          <a:prstGeom prst="rect">
            <a:avLst/>
          </a:prstGeom>
          <a:noFill/>
          <a:ln/>
        </p:spPr>
        <p:txBody>
          <a:bodyPr wrap="square" lIns="0" tIns="0" rIns="0" bIns="0" rtlCol="0" anchor="ctr"/>
          <a:lstStyle/>
          <a:p>
            <a:pPr marL="0" indent="0" algn="ctr">
              <a:buNone/>
            </a:pPr>
            <a:r>
              <a:rPr lang="en-US" sz="1400" dirty="0">
                <a:solidFill>
                  <a:srgbClr val="64748B"/>
                </a:solidFill>
                <a:latin typeface="Calibri" pitchFamily="34" charset="0"/>
                <a:ea typeface="Calibri" pitchFamily="34" charset="-122"/>
                <a:cs typeface="Calibri" pitchFamily="34" charset="-120"/>
              </a:rPr>
              <a:t>55%</a:t>
            </a:r>
            <a:endParaRPr lang="en-US" sz="1400" dirty="0"/>
          </a:p>
        </p:txBody>
      </p:sp>
      <p:sp>
        <p:nvSpPr>
          <p:cNvPr id="9" name="Text 7"/>
          <p:cNvSpPr txBox="1"/>
          <p:nvPr/>
        </p:nvSpPr>
        <p:spPr>
          <a:xfrm>
            <a:off x="640080" y="3017520"/>
            <a:ext cx="2331720" cy="914400"/>
          </a:xfrm>
          <a:prstGeom prst="rect">
            <a:avLst/>
          </a:prstGeom>
          <a:noFill/>
          <a:ln/>
        </p:spPr>
        <p:txBody>
          <a:bodyPr wrap="square" lIns="0" tIns="0" rIns="0" bIns="0" rtlCol="0" anchor="ctr"/>
          <a:lstStyle/>
          <a:p>
            <a:pPr marL="0" indent="0" algn="ctr">
              <a:buNone/>
            </a:pPr>
            <a:r>
              <a:rPr lang="en-US" sz="950" dirty="0">
                <a:solidFill>
                  <a:srgbClr val="64748B"/>
                </a:solidFill>
                <a:latin typeface="Calibri" pitchFamily="34" charset="0"/>
                <a:ea typeface="Calibri" pitchFamily="34" charset="-122"/>
                <a:cs typeface="Calibri" pitchFamily="34" charset="-120"/>
              </a:rPr>
              <a:t>Plaće, materijalni troškovi, subvencije, pomoći, naknade građanima</a:t>
            </a:r>
            <a:endParaRPr lang="en-US" sz="950" dirty="0"/>
          </a:p>
        </p:txBody>
      </p:sp>
      <p:sp>
        <p:nvSpPr>
          <p:cNvPr id="10" name="Shape 8"/>
          <p:cNvSpPr/>
          <p:nvPr/>
        </p:nvSpPr>
        <p:spPr>
          <a:xfrm>
            <a:off x="3337560" y="868680"/>
            <a:ext cx="2697480" cy="3291840"/>
          </a:xfrm>
          <a:prstGeom prst="roundRect">
            <a:avLst>
              <a:gd name="adj" fmla="val 5085"/>
            </a:avLst>
          </a:prstGeom>
          <a:solidFill>
            <a:srgbClr val="FFFFFF"/>
          </a:solidFill>
          <a:ln w="19050">
            <a:solidFill>
              <a:srgbClr val="14B8A6"/>
            </a:solidFill>
            <a:prstDash val="solid"/>
          </a:ln>
          <a:effectLst>
            <a:outerShdw blurRad="76200" dist="25400" dir="8100000" algn="bl" rotWithShape="0">
              <a:srgbClr val="000000">
                <a:alpha val="8000"/>
              </a:srgbClr>
            </a:outerShdw>
          </a:effectLst>
        </p:spPr>
        <p:txBody>
          <a:bodyPr/>
          <a:lstStyle/>
          <a:p>
            <a:endParaRPr lang="en-GB"/>
          </a:p>
        </p:txBody>
      </p:sp>
      <p:sp>
        <p:nvSpPr>
          <p:cNvPr id="11" name="Shape 9"/>
          <p:cNvSpPr/>
          <p:nvPr/>
        </p:nvSpPr>
        <p:spPr>
          <a:xfrm>
            <a:off x="4206240" y="1005840"/>
            <a:ext cx="914400" cy="914400"/>
          </a:xfrm>
          <a:prstGeom prst="ellipse">
            <a:avLst/>
          </a:prstGeom>
          <a:solidFill>
            <a:srgbClr val="CCFBF1"/>
          </a:solidFill>
          <a:ln/>
        </p:spPr>
        <p:txBody>
          <a:bodyPr/>
          <a:lstStyle/>
          <a:p>
            <a:endParaRPr lang="en-GB"/>
          </a:p>
        </p:txBody>
      </p:sp>
      <p:sp>
        <p:nvSpPr>
          <p:cNvPr id="12" name="Text 10"/>
          <p:cNvSpPr txBox="1"/>
          <p:nvPr/>
        </p:nvSpPr>
        <p:spPr>
          <a:xfrm>
            <a:off x="4206240" y="1005840"/>
            <a:ext cx="914400" cy="914400"/>
          </a:xfrm>
          <a:prstGeom prst="rect">
            <a:avLst/>
          </a:prstGeom>
          <a:noFill/>
          <a:ln/>
        </p:spPr>
        <p:txBody>
          <a:bodyPr wrap="square" lIns="0" tIns="0" rIns="0" bIns="0" rtlCol="0" anchor="ctr"/>
          <a:lstStyle/>
          <a:p>
            <a:pPr marL="0" indent="0" algn="ctr">
              <a:buNone/>
            </a:pPr>
            <a:r>
              <a:rPr lang="en-US" sz="2800" dirty="0">
                <a:solidFill>
                  <a:srgbClr val="000000"/>
                </a:solidFill>
              </a:rPr>
              <a:t>🏗️</a:t>
            </a:r>
            <a:endParaRPr lang="en-US" sz="2800" dirty="0"/>
          </a:p>
        </p:txBody>
      </p:sp>
      <p:sp>
        <p:nvSpPr>
          <p:cNvPr id="13" name="Text 11"/>
          <p:cNvSpPr txBox="1"/>
          <p:nvPr/>
        </p:nvSpPr>
        <p:spPr>
          <a:xfrm>
            <a:off x="3474720" y="2011680"/>
            <a:ext cx="2423160" cy="320040"/>
          </a:xfrm>
          <a:prstGeom prst="rect">
            <a:avLst/>
          </a:prstGeom>
          <a:noFill/>
          <a:ln/>
        </p:spPr>
        <p:txBody>
          <a:bodyPr wrap="square" lIns="0" tIns="0" rIns="0" bIns="0" rtlCol="0" anchor="ctr"/>
          <a:lstStyle/>
          <a:p>
            <a:pPr marL="0" indent="0" algn="ctr">
              <a:buNone/>
            </a:pPr>
            <a:r>
              <a:rPr lang="en-US" sz="1300" b="1" dirty="0">
                <a:solidFill>
                  <a:srgbClr val="0B3D4E"/>
                </a:solidFill>
                <a:latin typeface="Cambria" pitchFamily="34" charset="0"/>
                <a:ea typeface="Cambria" pitchFamily="34" charset="-122"/>
                <a:cs typeface="Cambria" pitchFamily="34" charset="-120"/>
              </a:rPr>
              <a:t>Rashodi za </a:t>
            </a:r>
            <a:r>
              <a:rPr lang="en-US" sz="1300" b="1">
                <a:solidFill>
                  <a:srgbClr val="0B3D4E"/>
                </a:solidFill>
                <a:latin typeface="Cambria" pitchFamily="34" charset="0"/>
                <a:ea typeface="Cambria" pitchFamily="34" charset="-122"/>
                <a:cs typeface="Cambria" pitchFamily="34" charset="-120"/>
              </a:rPr>
              <a:t>nabavu nefinancijske imovine</a:t>
            </a:r>
            <a:endParaRPr lang="en-US" sz="1300" dirty="0"/>
          </a:p>
        </p:txBody>
      </p:sp>
      <p:sp>
        <p:nvSpPr>
          <p:cNvPr id="14" name="Text 12"/>
          <p:cNvSpPr txBox="1"/>
          <p:nvPr/>
        </p:nvSpPr>
        <p:spPr>
          <a:xfrm>
            <a:off x="3337560" y="2369365"/>
            <a:ext cx="2697480" cy="365760"/>
          </a:xfrm>
          <a:prstGeom prst="rect">
            <a:avLst/>
          </a:prstGeom>
          <a:noFill/>
          <a:ln/>
        </p:spPr>
        <p:txBody>
          <a:bodyPr wrap="square" lIns="0" tIns="0" rIns="0" bIns="0" rtlCol="0" anchor="ctr"/>
          <a:lstStyle/>
          <a:p>
            <a:pPr marL="0" indent="0" algn="ctr">
              <a:buNone/>
            </a:pPr>
            <a:r>
              <a:rPr lang="en-US" sz="2000" b="1">
                <a:solidFill>
                  <a:srgbClr val="14B8A6"/>
                </a:solidFill>
                <a:latin typeface="Cambria" pitchFamily="34" charset="0"/>
                <a:ea typeface="Cambria" pitchFamily="34" charset="-122"/>
                <a:cs typeface="Cambria" pitchFamily="34" charset="-120"/>
              </a:rPr>
              <a:t>5.247.282,37 </a:t>
            </a:r>
            <a:r>
              <a:rPr lang="en-US" sz="2000" b="1" dirty="0">
                <a:solidFill>
                  <a:srgbClr val="14B8A6"/>
                </a:solidFill>
                <a:latin typeface="Cambria" pitchFamily="34" charset="0"/>
                <a:ea typeface="Cambria" pitchFamily="34" charset="-122"/>
                <a:cs typeface="Cambria" pitchFamily="34" charset="-120"/>
              </a:rPr>
              <a:t>€</a:t>
            </a:r>
            <a:endParaRPr lang="en-US" sz="2000" dirty="0"/>
          </a:p>
        </p:txBody>
      </p:sp>
      <p:sp>
        <p:nvSpPr>
          <p:cNvPr id="15" name="Text 13"/>
          <p:cNvSpPr txBox="1"/>
          <p:nvPr/>
        </p:nvSpPr>
        <p:spPr>
          <a:xfrm>
            <a:off x="3474720" y="2757985"/>
            <a:ext cx="2423160" cy="274320"/>
          </a:xfrm>
          <a:prstGeom prst="rect">
            <a:avLst/>
          </a:prstGeom>
          <a:noFill/>
          <a:ln/>
        </p:spPr>
        <p:txBody>
          <a:bodyPr wrap="square" lIns="0" tIns="0" rIns="0" bIns="0" rtlCol="0" anchor="ctr"/>
          <a:lstStyle/>
          <a:p>
            <a:pPr marL="0" indent="0" algn="ctr">
              <a:buNone/>
            </a:pPr>
            <a:r>
              <a:rPr lang="en-US" sz="1400" dirty="0">
                <a:solidFill>
                  <a:srgbClr val="64748B"/>
                </a:solidFill>
                <a:latin typeface="Calibri" pitchFamily="34" charset="0"/>
                <a:ea typeface="Calibri" pitchFamily="34" charset="-122"/>
                <a:cs typeface="Calibri" pitchFamily="34" charset="-120"/>
              </a:rPr>
              <a:t>41%</a:t>
            </a:r>
            <a:endParaRPr lang="en-US" sz="1400" dirty="0"/>
          </a:p>
        </p:txBody>
      </p:sp>
      <p:sp>
        <p:nvSpPr>
          <p:cNvPr id="16" name="Text 14"/>
          <p:cNvSpPr txBox="1"/>
          <p:nvPr/>
        </p:nvSpPr>
        <p:spPr>
          <a:xfrm>
            <a:off x="3520440" y="3017520"/>
            <a:ext cx="2331720" cy="914400"/>
          </a:xfrm>
          <a:prstGeom prst="rect">
            <a:avLst/>
          </a:prstGeom>
          <a:noFill/>
          <a:ln/>
        </p:spPr>
        <p:txBody>
          <a:bodyPr wrap="square" lIns="0" tIns="0" rIns="0" bIns="0" rtlCol="0" anchor="ctr"/>
          <a:lstStyle/>
          <a:p>
            <a:pPr marL="0" indent="0" algn="ctr">
              <a:buNone/>
            </a:pPr>
            <a:r>
              <a:rPr lang="en-US" sz="950" dirty="0">
                <a:solidFill>
                  <a:srgbClr val="64748B"/>
                </a:solidFill>
                <a:latin typeface="Calibri" pitchFamily="34" charset="0"/>
                <a:ea typeface="Calibri" pitchFamily="34" charset="-122"/>
                <a:cs typeface="Calibri" pitchFamily="34" charset="-120"/>
              </a:rPr>
              <a:t>Izgradnja objekata, cesta, javne rasvjete, nabava zemljišta i opreme</a:t>
            </a:r>
            <a:endParaRPr lang="en-US" sz="950" dirty="0"/>
          </a:p>
        </p:txBody>
      </p:sp>
      <p:sp>
        <p:nvSpPr>
          <p:cNvPr id="17" name="Shape 15"/>
          <p:cNvSpPr/>
          <p:nvPr/>
        </p:nvSpPr>
        <p:spPr>
          <a:xfrm>
            <a:off x="6217920" y="868680"/>
            <a:ext cx="2697480" cy="3291840"/>
          </a:xfrm>
          <a:prstGeom prst="roundRect">
            <a:avLst>
              <a:gd name="adj" fmla="val 5085"/>
            </a:avLst>
          </a:prstGeom>
          <a:solidFill>
            <a:srgbClr val="FFFFFF"/>
          </a:solidFill>
          <a:ln w="19050">
            <a:solidFill>
              <a:srgbClr val="F59E0B"/>
            </a:solidFill>
            <a:prstDash val="solid"/>
          </a:ln>
          <a:effectLst>
            <a:outerShdw blurRad="76200" dist="25400" dir="8100000" algn="bl" rotWithShape="0">
              <a:srgbClr val="000000">
                <a:alpha val="8000"/>
              </a:srgbClr>
            </a:outerShdw>
          </a:effectLst>
        </p:spPr>
        <p:txBody>
          <a:bodyPr/>
          <a:lstStyle/>
          <a:p>
            <a:endParaRPr lang="en-GB"/>
          </a:p>
        </p:txBody>
      </p:sp>
      <p:sp>
        <p:nvSpPr>
          <p:cNvPr id="18" name="Shape 16"/>
          <p:cNvSpPr/>
          <p:nvPr/>
        </p:nvSpPr>
        <p:spPr>
          <a:xfrm>
            <a:off x="7086600" y="1005840"/>
            <a:ext cx="914400" cy="914400"/>
          </a:xfrm>
          <a:prstGeom prst="ellipse">
            <a:avLst/>
          </a:prstGeom>
          <a:solidFill>
            <a:srgbClr val="CCFBF1"/>
          </a:solidFill>
          <a:ln/>
        </p:spPr>
        <p:txBody>
          <a:bodyPr/>
          <a:lstStyle/>
          <a:p>
            <a:endParaRPr lang="en-GB"/>
          </a:p>
        </p:txBody>
      </p:sp>
      <p:sp>
        <p:nvSpPr>
          <p:cNvPr id="19" name="Text 17"/>
          <p:cNvSpPr txBox="1"/>
          <p:nvPr/>
        </p:nvSpPr>
        <p:spPr>
          <a:xfrm>
            <a:off x="7086600" y="1005840"/>
            <a:ext cx="914400" cy="914400"/>
          </a:xfrm>
          <a:prstGeom prst="rect">
            <a:avLst/>
          </a:prstGeom>
          <a:noFill/>
          <a:ln/>
        </p:spPr>
        <p:txBody>
          <a:bodyPr wrap="square" lIns="0" tIns="0" rIns="0" bIns="0" rtlCol="0" anchor="ctr"/>
          <a:lstStyle/>
          <a:p>
            <a:pPr marL="0" indent="0" algn="ctr">
              <a:buNone/>
            </a:pPr>
            <a:r>
              <a:rPr lang="en-US" sz="2800" dirty="0">
                <a:solidFill>
                  <a:srgbClr val="000000"/>
                </a:solidFill>
              </a:rPr>
              <a:t>💰</a:t>
            </a:r>
            <a:endParaRPr lang="en-US" sz="2800" dirty="0"/>
          </a:p>
        </p:txBody>
      </p:sp>
      <p:sp>
        <p:nvSpPr>
          <p:cNvPr id="20" name="Text 18"/>
          <p:cNvSpPr txBox="1"/>
          <p:nvPr/>
        </p:nvSpPr>
        <p:spPr>
          <a:xfrm>
            <a:off x="6355080" y="2011680"/>
            <a:ext cx="2423160" cy="320040"/>
          </a:xfrm>
          <a:prstGeom prst="rect">
            <a:avLst/>
          </a:prstGeom>
          <a:noFill/>
          <a:ln/>
        </p:spPr>
        <p:txBody>
          <a:bodyPr wrap="square" lIns="0" tIns="0" rIns="0" bIns="0" rtlCol="0" anchor="ctr"/>
          <a:lstStyle/>
          <a:p>
            <a:pPr marL="0" indent="0" algn="ctr">
              <a:buNone/>
            </a:pPr>
            <a:r>
              <a:rPr lang="en-US" sz="1300" b="1" dirty="0">
                <a:solidFill>
                  <a:srgbClr val="0B3D4E"/>
                </a:solidFill>
                <a:latin typeface="Cambria" pitchFamily="34" charset="0"/>
                <a:ea typeface="Cambria" pitchFamily="34" charset="-122"/>
                <a:cs typeface="Cambria" pitchFamily="34" charset="-120"/>
              </a:rPr>
              <a:t>Financijski izdaci</a:t>
            </a:r>
            <a:endParaRPr lang="en-US" sz="1300" dirty="0"/>
          </a:p>
        </p:txBody>
      </p:sp>
      <p:sp>
        <p:nvSpPr>
          <p:cNvPr id="21" name="Text 19"/>
          <p:cNvSpPr txBox="1"/>
          <p:nvPr/>
        </p:nvSpPr>
        <p:spPr>
          <a:xfrm>
            <a:off x="6355080" y="2331720"/>
            <a:ext cx="2423160" cy="365760"/>
          </a:xfrm>
          <a:prstGeom prst="rect">
            <a:avLst/>
          </a:prstGeom>
          <a:noFill/>
          <a:ln/>
        </p:spPr>
        <p:txBody>
          <a:bodyPr wrap="square" lIns="0" tIns="0" rIns="0" bIns="0" rtlCol="0" anchor="ctr"/>
          <a:lstStyle/>
          <a:p>
            <a:pPr marL="0" indent="0" algn="ctr">
              <a:buNone/>
            </a:pPr>
            <a:r>
              <a:rPr lang="en-US" sz="2000" b="1">
                <a:solidFill>
                  <a:srgbClr val="F59E0B"/>
                </a:solidFill>
                <a:latin typeface="Cambria" pitchFamily="34" charset="0"/>
                <a:ea typeface="Cambria" pitchFamily="34" charset="-122"/>
                <a:cs typeface="Cambria" pitchFamily="34" charset="-120"/>
              </a:rPr>
              <a:t>574.660,00 </a:t>
            </a:r>
            <a:r>
              <a:rPr lang="en-US" sz="2000" b="1" dirty="0">
                <a:solidFill>
                  <a:srgbClr val="F59E0B"/>
                </a:solidFill>
                <a:latin typeface="Cambria" pitchFamily="34" charset="0"/>
                <a:ea typeface="Cambria" pitchFamily="34" charset="-122"/>
                <a:cs typeface="Cambria" pitchFamily="34" charset="-120"/>
              </a:rPr>
              <a:t>€</a:t>
            </a:r>
            <a:endParaRPr lang="en-US" sz="2000" dirty="0"/>
          </a:p>
        </p:txBody>
      </p:sp>
      <p:sp>
        <p:nvSpPr>
          <p:cNvPr id="22" name="Text 20"/>
          <p:cNvSpPr txBox="1"/>
          <p:nvPr/>
        </p:nvSpPr>
        <p:spPr>
          <a:xfrm>
            <a:off x="6355080" y="2697480"/>
            <a:ext cx="2423160" cy="274320"/>
          </a:xfrm>
          <a:prstGeom prst="rect">
            <a:avLst/>
          </a:prstGeom>
          <a:noFill/>
          <a:ln/>
        </p:spPr>
        <p:txBody>
          <a:bodyPr wrap="square" lIns="0" tIns="0" rIns="0" bIns="0" rtlCol="0" anchor="ctr"/>
          <a:lstStyle/>
          <a:p>
            <a:pPr marL="0" indent="0" algn="ctr">
              <a:buNone/>
            </a:pPr>
            <a:r>
              <a:rPr lang="en-US" sz="1400" dirty="0">
                <a:solidFill>
                  <a:srgbClr val="64748B"/>
                </a:solidFill>
                <a:latin typeface="Calibri" pitchFamily="34" charset="0"/>
                <a:ea typeface="Calibri" pitchFamily="34" charset="-122"/>
                <a:cs typeface="Calibri" pitchFamily="34" charset="-120"/>
              </a:rPr>
              <a:t>4%</a:t>
            </a:r>
            <a:endParaRPr lang="en-US" sz="1400" dirty="0"/>
          </a:p>
        </p:txBody>
      </p:sp>
      <p:sp>
        <p:nvSpPr>
          <p:cNvPr id="23" name="Text 21"/>
          <p:cNvSpPr txBox="1"/>
          <p:nvPr/>
        </p:nvSpPr>
        <p:spPr>
          <a:xfrm>
            <a:off x="6400800" y="3017520"/>
            <a:ext cx="2331720" cy="914400"/>
          </a:xfrm>
          <a:prstGeom prst="rect">
            <a:avLst/>
          </a:prstGeom>
          <a:noFill/>
          <a:ln/>
        </p:spPr>
        <p:txBody>
          <a:bodyPr wrap="square" lIns="0" tIns="0" rIns="0" bIns="0" rtlCol="0" anchor="ctr"/>
          <a:lstStyle/>
          <a:p>
            <a:pPr marL="0" indent="0" algn="ctr">
              <a:buNone/>
            </a:pPr>
            <a:r>
              <a:rPr lang="en-US" sz="950" dirty="0">
                <a:solidFill>
                  <a:srgbClr val="64748B"/>
                </a:solidFill>
                <a:latin typeface="Calibri" pitchFamily="34" charset="0"/>
                <a:ea typeface="Calibri" pitchFamily="34" charset="-122"/>
                <a:cs typeface="Calibri" pitchFamily="34" charset="-120"/>
              </a:rPr>
              <a:t>Otplata kredita, ulaganja u dionice i udjele komunalnih društava</a:t>
            </a:r>
            <a:endParaRPr lang="en-US" sz="950" dirty="0"/>
          </a:p>
        </p:txBody>
      </p:sp>
      <p:sp>
        <p:nvSpPr>
          <p:cNvPr id="24" name="Text 22"/>
          <p:cNvSpPr txBox="1"/>
          <p:nvPr/>
        </p:nvSpPr>
        <p:spPr>
          <a:xfrm>
            <a:off x="457200" y="4297680"/>
            <a:ext cx="8229600" cy="320040"/>
          </a:xfrm>
          <a:prstGeom prst="rect">
            <a:avLst/>
          </a:prstGeom>
          <a:noFill/>
          <a:ln/>
        </p:spPr>
        <p:txBody>
          <a:bodyPr wrap="square" lIns="0" tIns="0" rIns="0" bIns="0" rtlCol="0" anchor="ctr"/>
          <a:lstStyle/>
          <a:p>
            <a:pPr marL="0" indent="0" algn="ctr">
              <a:buNone/>
            </a:pPr>
            <a:r>
              <a:rPr lang="en-US" sz="1400" b="1" dirty="0">
                <a:solidFill>
                  <a:srgbClr val="0B3D4E"/>
                </a:solidFill>
                <a:latin typeface="Cambria" pitchFamily="34" charset="0"/>
                <a:ea typeface="Cambria" pitchFamily="34" charset="-122"/>
                <a:cs typeface="Cambria" pitchFamily="34" charset="-120"/>
              </a:rPr>
              <a:t>UKUPNI RASHODI I IZDACI: 12.922.157 €</a:t>
            </a:r>
            <a:endParaRPr lang="en-US" sz="1400" dirty="0"/>
          </a:p>
        </p:txBody>
      </p:sp>
      <p:sp>
        <p:nvSpPr>
          <p:cNvPr id="25" name="Text 23"/>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28" name="TekstniOkvir 27">
            <a:extLst>
              <a:ext uri="{FF2B5EF4-FFF2-40B4-BE49-F238E27FC236}">
                <a16:creationId xmlns:a16="http://schemas.microsoft.com/office/drawing/2014/main" id="{A552F694-AC45-9549-C685-09073A9D04B4}"/>
              </a:ext>
            </a:extLst>
          </p:cNvPr>
          <p:cNvSpPr txBox="1"/>
          <p:nvPr/>
        </p:nvSpPr>
        <p:spPr>
          <a:xfrm>
            <a:off x="8568819" y="4715738"/>
            <a:ext cx="287258" cy="215444"/>
          </a:xfrm>
          <a:prstGeom prst="rect">
            <a:avLst/>
          </a:prstGeom>
          <a:noFill/>
        </p:spPr>
        <p:txBody>
          <a:bodyPr wrap="none" rtlCol="0">
            <a:spAutoFit/>
          </a:bodyPr>
          <a:lstStyle/>
          <a:p>
            <a:r>
              <a:rPr lang="en-GB" sz="800"/>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9">
    <p:bg>
      <p:bgPr>
        <a:solidFill>
          <a:srgbClr val="F0FDFA"/>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400" b="1" dirty="0">
                <a:solidFill>
                  <a:srgbClr val="0B3D4E"/>
                </a:solidFill>
                <a:latin typeface="Cambria" pitchFamily="34" charset="0"/>
                <a:ea typeface="Cambria" pitchFamily="34" charset="-122"/>
                <a:cs typeface="Cambria" pitchFamily="34" charset="-120"/>
              </a:rPr>
              <a:t>Struktura rashoda u 2026. godini</a:t>
            </a:r>
            <a:endParaRPr lang="en-US" sz="2400" dirty="0"/>
          </a:p>
        </p:txBody>
      </p:sp>
      <p:sp>
        <p:nvSpPr>
          <p:cNvPr id="24" name="Text 21"/>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graphicFrame>
        <p:nvGraphicFramePr>
          <p:cNvPr id="5" name="Chart 0">
            <a:extLst>
              <a:ext uri="{FF2B5EF4-FFF2-40B4-BE49-F238E27FC236}">
                <a16:creationId xmlns:a16="http://schemas.microsoft.com/office/drawing/2014/main" id="{A1EDA172-E7F7-A4F1-4FEA-9D7CF00F17B9}"/>
              </a:ext>
            </a:extLst>
          </p:cNvPr>
          <p:cNvGraphicFramePr/>
          <p:nvPr>
            <p:extLst>
              <p:ext uri="{D42A27DB-BD31-4B8C-83A1-F6EECF244321}">
                <p14:modId xmlns:p14="http://schemas.microsoft.com/office/powerpoint/2010/main" val="2530598087"/>
              </p:ext>
            </p:extLst>
          </p:nvPr>
        </p:nvGraphicFramePr>
        <p:xfrm>
          <a:off x="1945033" y="777240"/>
          <a:ext cx="6784985"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niOkvir 3">
            <a:extLst>
              <a:ext uri="{FF2B5EF4-FFF2-40B4-BE49-F238E27FC236}">
                <a16:creationId xmlns:a16="http://schemas.microsoft.com/office/drawing/2014/main" id="{0866B487-8070-5F25-40EF-0D79DE7821F1}"/>
              </a:ext>
            </a:extLst>
          </p:cNvPr>
          <p:cNvSpPr txBox="1"/>
          <p:nvPr/>
        </p:nvSpPr>
        <p:spPr>
          <a:xfrm>
            <a:off x="8568819" y="4715738"/>
            <a:ext cx="287258" cy="215444"/>
          </a:xfrm>
          <a:prstGeom prst="rect">
            <a:avLst/>
          </a:prstGeom>
          <a:noFill/>
        </p:spPr>
        <p:txBody>
          <a:bodyPr wrap="none" rtlCol="0">
            <a:spAutoFit/>
          </a:bodyPr>
          <a:lstStyle/>
          <a:p>
            <a:r>
              <a:rPr lang="en-GB" sz="800"/>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400" b="1" dirty="0">
                <a:solidFill>
                  <a:srgbClr val="0B3D4E"/>
                </a:solidFill>
                <a:latin typeface="Cambria" pitchFamily="34" charset="0"/>
                <a:ea typeface="Cambria" pitchFamily="34" charset="-122"/>
                <a:cs typeface="Cambria" pitchFamily="34" charset="-120"/>
              </a:rPr>
              <a:t>Proračun s projekcijama 2026.–2028.</a:t>
            </a:r>
            <a:endParaRPr lang="en-US" sz="2400" dirty="0"/>
          </a:p>
        </p:txBody>
      </p:sp>
      <p:graphicFrame>
        <p:nvGraphicFramePr>
          <p:cNvPr id="11" name="Table 0"/>
          <p:cNvGraphicFramePr>
            <a:graphicFrameLocks noGrp="1"/>
          </p:cNvGraphicFramePr>
          <p:nvPr>
            <p:extLst>
              <p:ext uri="{D42A27DB-BD31-4B8C-83A1-F6EECF244321}">
                <p14:modId xmlns:p14="http://schemas.microsoft.com/office/powerpoint/2010/main" val="2111253701"/>
              </p:ext>
            </p:extLst>
          </p:nvPr>
        </p:nvGraphicFramePr>
        <p:xfrm>
          <a:off x="457200" y="822960"/>
          <a:ext cx="8229600" cy="2843784"/>
        </p:xfrm>
        <a:graphic>
          <a:graphicData uri="http://schemas.openxmlformats.org/drawingml/2006/table">
            <a:tbl>
              <a:tblPr/>
              <a:tblGrid>
                <a:gridCol w="32004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347472">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Rashodi</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Plan 2026.</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Projekcija 2027.</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Projekcija 2028.</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0"/>
                  </a:ext>
                </a:extLst>
              </a:tr>
              <a:tr h="32004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Rashodi poslovanja</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7.115.354 €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6.761.065 €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7.542.545 €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1"/>
                  </a:ext>
                </a:extLst>
              </a:tr>
              <a:tr h="292608">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  Rashodi za zaposlene</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891.000 €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949.000 €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1.012.000 €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2"/>
                  </a:ext>
                </a:extLst>
              </a:tr>
              <a:tr h="292608">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  Materijalni rashodi</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3.359.528 €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3.033.520 €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3.385.805 €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3"/>
                  </a:ext>
                </a:extLst>
              </a:tr>
              <a:tr h="292608">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  </a:t>
                      </a:r>
                      <a:r>
                        <a:rPr lang="en-US" sz="1000">
                          <a:solidFill>
                            <a:srgbClr val="1E293B"/>
                          </a:solidFill>
                          <a:latin typeface="Calibri" pitchFamily="34" charset="0"/>
                          <a:ea typeface="Calibri" pitchFamily="34" charset="-122"/>
                          <a:cs typeface="Calibri" pitchFamily="34" charset="-120"/>
                        </a:rPr>
                        <a:t>Pomoći dane u inozemstvo i unutar općeg proračuna</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1.432.492 €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1.324.300 €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1.478.465 €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4"/>
                  </a:ext>
                </a:extLst>
              </a:tr>
              <a:tr h="292608">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  Ostali rashodi posl.</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432.334 €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454.245 €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666.275 €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5"/>
                  </a:ext>
                </a:extLst>
              </a:tr>
              <a:tr h="32004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Rashodi za nabavu imovine</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5.247.282 €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6.085.415 €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5.207.935 €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6"/>
                  </a:ext>
                </a:extLst>
              </a:tr>
              <a:tr h="32004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Izdaci za fin. imovinu</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559.520 €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539.520 €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639.520 €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7"/>
                  </a:ext>
                </a:extLst>
              </a:tr>
              <a:tr h="36576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UKUPNO RASHODI/IZDACI</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12.922.157 €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13.386.000 €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13.390.000 €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4" name="Text 1"/>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6" name="TekstniOkvir 5">
            <a:extLst>
              <a:ext uri="{FF2B5EF4-FFF2-40B4-BE49-F238E27FC236}">
                <a16:creationId xmlns:a16="http://schemas.microsoft.com/office/drawing/2014/main" id="{E20BD6CC-D30C-E3BC-ED12-52A6DC824BCE}"/>
              </a:ext>
            </a:extLst>
          </p:cNvPr>
          <p:cNvSpPr txBox="1"/>
          <p:nvPr/>
        </p:nvSpPr>
        <p:spPr>
          <a:xfrm>
            <a:off x="8568819" y="4715738"/>
            <a:ext cx="287258" cy="215444"/>
          </a:xfrm>
          <a:prstGeom prst="rect">
            <a:avLst/>
          </a:prstGeom>
          <a:noFill/>
        </p:spPr>
        <p:txBody>
          <a:bodyPr wrap="none" rtlCol="0">
            <a:spAutoFit/>
          </a:bodyPr>
          <a:lstStyle/>
          <a:p>
            <a:r>
              <a:rPr lang="en-GB" sz="800"/>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1">
    <p:bg>
      <p:bgPr>
        <a:solidFill>
          <a:srgbClr val="F0FDFA"/>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400" b="1" dirty="0">
                <a:solidFill>
                  <a:srgbClr val="0B3D4E"/>
                </a:solidFill>
                <a:latin typeface="Cambria" pitchFamily="34" charset="0"/>
                <a:ea typeface="Cambria" pitchFamily="34" charset="-122"/>
                <a:cs typeface="Cambria" pitchFamily="34" charset="-120"/>
              </a:rPr>
              <a:t>I. Izmjene i dopune proračuna (Rebalans)</a:t>
            </a:r>
            <a:endParaRPr lang="en-US" sz="2400" dirty="0"/>
          </a:p>
        </p:txBody>
      </p:sp>
      <p:sp>
        <p:nvSpPr>
          <p:cNvPr id="3" name="Text 1"/>
          <p:cNvSpPr txBox="1"/>
          <p:nvPr/>
        </p:nvSpPr>
        <p:spPr>
          <a:xfrm>
            <a:off x="457200" y="822960"/>
            <a:ext cx="8229600" cy="64008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Općinsko vijeće je 23.06.2026. donijelo I. Izmjene i dopune proračuna za 2026. godinu. Ukupni prihodi smanjeni su za 586.967 €, a rashodi za 462.843 €. Uključen je višak iz prethodnih godina od 124.123 €.</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645920"/>
          <a:ext cx="8229600" cy="2743200"/>
        </p:xfrm>
        <a:graphic>
          <a:graphicData uri="http://schemas.openxmlformats.org/drawingml/2006/table">
            <a:tbl>
              <a:tblPr/>
              <a:tblGrid>
                <a:gridCol w="32004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34290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Stavka</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Prvotni plan</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Novi iznos</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Promjena</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0"/>
                  </a:ext>
                </a:extLst>
              </a:tr>
              <a:tr h="34290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Prihodi poslovanja</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12.580.875 €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11.993.908 €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-4,7%</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1"/>
                  </a:ext>
                </a:extLst>
              </a:tr>
              <a:tr h="34290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Prihodi od prod. nefin. imovine</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620.225 €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620.225 €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0,0%</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2"/>
                  </a:ext>
                </a:extLst>
              </a:tr>
              <a:tr h="34290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Rashodi poslovanja</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6.550.304 €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7.115.354 €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+8,6%</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3"/>
                  </a:ext>
                </a:extLst>
              </a:tr>
              <a:tr h="34290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Rashodi za nabavu nefin. imovine</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6.275.176 €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5.247.282 €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-16,4%</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4"/>
                  </a:ext>
                </a:extLst>
              </a:tr>
              <a:tr h="34290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Primici od zaduživanja</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183.900 €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183.900 €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0,0%</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5"/>
                  </a:ext>
                </a:extLst>
              </a:tr>
              <a:tr h="34290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Izdaci za fin. imovinu</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559.520 €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559.520 €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0,0%</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6"/>
                  </a:ext>
                </a:extLst>
              </a:tr>
              <a:tr h="342900">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Višak iz prethodnih godina</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0 €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124.123 €</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000" dirty="0">
                          <a:solidFill>
                            <a:srgbClr val="1E293B"/>
                          </a:solidFill>
                          <a:latin typeface="Calibri" pitchFamily="34" charset="0"/>
                          <a:ea typeface="Calibri" pitchFamily="34" charset="-122"/>
                          <a:cs typeface="Calibri" pitchFamily="34" charset="-120"/>
                        </a:rPr>
                        <a:t>+100%</a:t>
                      </a:r>
                      <a:endParaRPr lang="en-US" sz="1000" dirty="0">
                        <a:latin typeface="Calibri" charset="0"/>
                        <a:ea typeface="Calibri" charset="0"/>
                        <a:cs typeface="Calibri" charset="0"/>
                      </a:endParaRPr>
                    </a:p>
                  </a:txBody>
                  <a:tcP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5" name="Text 2"/>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sp>
        <p:nvSpPr>
          <p:cNvPr id="7" name="TekstniOkvir 6">
            <a:extLst>
              <a:ext uri="{FF2B5EF4-FFF2-40B4-BE49-F238E27FC236}">
                <a16:creationId xmlns:a16="http://schemas.microsoft.com/office/drawing/2014/main" id="{88152CB9-B570-C87E-4D25-F678E8ABAFB1}"/>
              </a:ext>
            </a:extLst>
          </p:cNvPr>
          <p:cNvSpPr txBox="1"/>
          <p:nvPr/>
        </p:nvSpPr>
        <p:spPr>
          <a:xfrm>
            <a:off x="8568819" y="4715738"/>
            <a:ext cx="287258" cy="215444"/>
          </a:xfrm>
          <a:prstGeom prst="rect">
            <a:avLst/>
          </a:prstGeom>
          <a:noFill/>
        </p:spPr>
        <p:txBody>
          <a:bodyPr wrap="none" rtlCol="0">
            <a:spAutoFit/>
          </a:bodyPr>
          <a:lstStyle/>
          <a:p>
            <a:r>
              <a:rPr lang="en-GB" sz="800"/>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1">
    <p:bg>
      <p:bgPr>
        <a:solidFill>
          <a:srgbClr val="0B3D4E"/>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RAZDJELI </a:t>
            </a:r>
            <a:r>
              <a:rPr lang="en-US" sz="2200" b="1">
                <a:solidFill>
                  <a:srgbClr val="FFFFFF"/>
                </a:solidFill>
                <a:latin typeface="Cambria" pitchFamily="34" charset="0"/>
                <a:ea typeface="Cambria" pitchFamily="34" charset="-122"/>
                <a:cs typeface="Cambria" pitchFamily="34" charset="-120"/>
              </a:rPr>
              <a:t>I </a:t>
            </a:r>
            <a:r>
              <a:rPr lang="hr-HR" sz="2200" b="1">
                <a:solidFill>
                  <a:srgbClr val="FFFFFF"/>
                </a:solidFill>
                <a:latin typeface="Cambria" pitchFamily="34" charset="0"/>
                <a:ea typeface="Cambria" pitchFamily="34" charset="-122"/>
                <a:cs typeface="Cambria" pitchFamily="34" charset="-120"/>
              </a:rPr>
              <a:t>GLAVE PRORAČUNA OPĆINE MALINSKA DUBAŠNICA</a:t>
            </a:r>
            <a:endParaRPr lang="en-US" sz="2200" dirty="0"/>
          </a:p>
        </p:txBody>
      </p:sp>
      <p:sp>
        <p:nvSpPr>
          <p:cNvPr id="60" name="Text 1">
            <a:extLst>
              <a:ext uri="{FF2B5EF4-FFF2-40B4-BE49-F238E27FC236}">
                <a16:creationId xmlns:a16="http://schemas.microsoft.com/office/drawing/2014/main" id="{AC579EE8-B3EB-3BBC-6EC6-6B683C7B2DF4}"/>
              </a:ext>
            </a:extLst>
          </p:cNvPr>
          <p:cNvSpPr txBox="1"/>
          <p:nvPr/>
        </p:nvSpPr>
        <p:spPr>
          <a:xfrm>
            <a:off x="457200" y="822960"/>
            <a:ext cx="4114800" cy="1551750"/>
          </a:xfrm>
          <a:prstGeom prst="rect">
            <a:avLst/>
          </a:prstGeom>
          <a:noFill/>
          <a:ln/>
        </p:spPr>
        <p:txBody>
          <a:bodyPr wrap="square" lIns="0" tIns="0" rIns="0" bIns="0" rtlCol="0" anchor="ctr"/>
          <a:lstStyle/>
          <a:p>
            <a:pPr algn="just">
              <a:spcAft>
                <a:spcPts val="400"/>
              </a:spcAft>
            </a:pPr>
            <a:r>
              <a:rPr lang="en-GB" sz="1200">
                <a:solidFill>
                  <a:schemeClr val="bg1"/>
                </a:solidFill>
              </a:rPr>
              <a:t>Sukladno Pravilniku o proračunskim klasifikacijama, organizacijska razinautvrđena za potrebe planiranja i izvršavanja proračuna naziva serazdjel, asastoji se od jedne ili više glava (organizacijska razina utvrđena za potrebeplaniranja i izvršavanja proračuna).</a:t>
            </a:r>
            <a:endParaRPr lang="hr-HR" sz="1200">
              <a:solidFill>
                <a:schemeClr val="bg1"/>
              </a:solidFill>
            </a:endParaRPr>
          </a:p>
          <a:p>
            <a:pPr algn="just">
              <a:spcAft>
                <a:spcPts val="400"/>
              </a:spcAft>
            </a:pPr>
            <a:r>
              <a:rPr lang="en-GB" sz="1200">
                <a:solidFill>
                  <a:schemeClr val="bg1"/>
                </a:solidFill>
              </a:rPr>
              <a:t> Sukladno navedenom Pravilniku, Proračun Općine Malinska Dubašnica sastoji se od dva razdjela i četiri glave, i to:</a:t>
            </a:r>
            <a:endParaRPr lang="en-US" sz="1150" dirty="0">
              <a:solidFill>
                <a:schemeClr val="bg1"/>
              </a:solidFill>
            </a:endParaRPr>
          </a:p>
        </p:txBody>
      </p:sp>
      <p:sp>
        <p:nvSpPr>
          <p:cNvPr id="62" name="Text 1">
            <a:extLst>
              <a:ext uri="{FF2B5EF4-FFF2-40B4-BE49-F238E27FC236}">
                <a16:creationId xmlns:a16="http://schemas.microsoft.com/office/drawing/2014/main" id="{2BF9F93E-EB42-6160-53BF-1C37044402E0}"/>
              </a:ext>
            </a:extLst>
          </p:cNvPr>
          <p:cNvSpPr txBox="1"/>
          <p:nvPr/>
        </p:nvSpPr>
        <p:spPr>
          <a:xfrm>
            <a:off x="457200" y="2335586"/>
            <a:ext cx="4114800" cy="1551750"/>
          </a:xfrm>
          <a:prstGeom prst="rect">
            <a:avLst/>
          </a:prstGeom>
          <a:noFill/>
          <a:ln/>
        </p:spPr>
        <p:txBody>
          <a:bodyPr wrap="square" lIns="0" tIns="0" rIns="0" bIns="0" rtlCol="0" anchor="ctr"/>
          <a:lstStyle/>
          <a:p>
            <a:pPr marL="171450" indent="-171450" algn="just">
              <a:spcAft>
                <a:spcPts val="400"/>
              </a:spcAft>
              <a:buFont typeface="Wingdings" panose="05000000000000000000" pitchFamily="2" charset="2"/>
              <a:buChar char="q"/>
            </a:pPr>
            <a:r>
              <a:rPr lang="en-GB" sz="1200">
                <a:solidFill>
                  <a:schemeClr val="bg1"/>
                </a:solidFill>
              </a:rPr>
              <a:t>Razdjel 001 JEDINSTVENI UPRAVNI ODJEL </a:t>
            </a:r>
            <a:endParaRPr lang="hr-HR" sz="1200">
              <a:solidFill>
                <a:schemeClr val="bg1"/>
              </a:solidFill>
            </a:endParaRPr>
          </a:p>
          <a:p>
            <a:pPr marL="628650" lvl="1" indent="-171450" algn="just">
              <a:spcAft>
                <a:spcPts val="400"/>
              </a:spcAft>
              <a:buFont typeface="Wingdings" panose="05000000000000000000" pitchFamily="2" charset="2"/>
              <a:buChar char="§"/>
            </a:pPr>
            <a:r>
              <a:rPr lang="en-GB" sz="1200">
                <a:solidFill>
                  <a:schemeClr val="bg1"/>
                </a:solidFill>
              </a:rPr>
              <a:t>Glava 00101 Jedinstveni upravni odjel </a:t>
            </a:r>
            <a:endParaRPr lang="hr-HR" sz="1200">
              <a:solidFill>
                <a:schemeClr val="bg1"/>
              </a:solidFill>
            </a:endParaRPr>
          </a:p>
          <a:p>
            <a:pPr algn="just">
              <a:spcAft>
                <a:spcPts val="400"/>
              </a:spcAft>
            </a:pPr>
            <a:endParaRPr lang="hr-HR" sz="1200">
              <a:solidFill>
                <a:schemeClr val="bg1"/>
              </a:solidFill>
            </a:endParaRPr>
          </a:p>
          <a:p>
            <a:pPr marL="171450" indent="-171450" algn="just">
              <a:spcAft>
                <a:spcPts val="400"/>
              </a:spcAft>
              <a:buFont typeface="Wingdings" panose="05000000000000000000" pitchFamily="2" charset="2"/>
              <a:buChar char="q"/>
            </a:pPr>
            <a:r>
              <a:rPr lang="en-GB" sz="1200">
                <a:solidFill>
                  <a:schemeClr val="bg1"/>
                </a:solidFill>
              </a:rPr>
              <a:t>Razdjel 002 OPĆINSKO VIJEĆE, OPĆINSKI NAČELNIK I TIJELA</a:t>
            </a:r>
            <a:endParaRPr lang="hr-HR" sz="1200">
              <a:solidFill>
                <a:schemeClr val="bg1"/>
              </a:solidFill>
            </a:endParaRPr>
          </a:p>
          <a:p>
            <a:pPr marL="628650" lvl="1" indent="-171450" algn="just">
              <a:spcAft>
                <a:spcPts val="400"/>
              </a:spcAft>
              <a:buFont typeface="Wingdings" panose="05000000000000000000" pitchFamily="2" charset="2"/>
              <a:buChar char="§"/>
            </a:pPr>
            <a:r>
              <a:rPr lang="en-GB" sz="1200">
                <a:solidFill>
                  <a:schemeClr val="bg1"/>
                </a:solidFill>
              </a:rPr>
              <a:t>Glava 00201 Općinsko vijeće</a:t>
            </a:r>
            <a:endParaRPr lang="hr-HR" sz="1200">
              <a:solidFill>
                <a:schemeClr val="bg1"/>
              </a:solidFill>
            </a:endParaRPr>
          </a:p>
          <a:p>
            <a:pPr marL="628650" lvl="1" indent="-171450" algn="just">
              <a:spcAft>
                <a:spcPts val="400"/>
              </a:spcAft>
              <a:buFont typeface="Wingdings" panose="05000000000000000000" pitchFamily="2" charset="2"/>
              <a:buChar char="§"/>
            </a:pPr>
            <a:r>
              <a:rPr lang="en-GB" sz="1200">
                <a:solidFill>
                  <a:schemeClr val="bg1"/>
                </a:solidFill>
              </a:rPr>
              <a:t>Glava 00202 Općinski načelnik </a:t>
            </a:r>
            <a:endParaRPr lang="hr-HR" sz="1200">
              <a:solidFill>
                <a:schemeClr val="bg1"/>
              </a:solidFill>
            </a:endParaRPr>
          </a:p>
          <a:p>
            <a:pPr marL="628650" lvl="1" indent="-171450" algn="just">
              <a:spcAft>
                <a:spcPts val="400"/>
              </a:spcAft>
              <a:buFont typeface="Wingdings" panose="05000000000000000000" pitchFamily="2" charset="2"/>
              <a:buChar char="§"/>
            </a:pPr>
            <a:r>
              <a:rPr lang="en-GB" sz="1200">
                <a:solidFill>
                  <a:schemeClr val="bg1"/>
                </a:solidFill>
              </a:rPr>
              <a:t>Glava 00203 Mjesna samouprava</a:t>
            </a:r>
            <a:endParaRPr lang="en-US" sz="1150" dirty="0">
              <a:solidFill>
                <a:schemeClr val="bg1"/>
              </a:solidFill>
            </a:endParaRPr>
          </a:p>
        </p:txBody>
      </p:sp>
      <p:sp>
        <p:nvSpPr>
          <p:cNvPr id="66" name="Text 1">
            <a:extLst>
              <a:ext uri="{FF2B5EF4-FFF2-40B4-BE49-F238E27FC236}">
                <a16:creationId xmlns:a16="http://schemas.microsoft.com/office/drawing/2014/main" id="{EBB70953-36FE-1F65-3554-89C0DD2BB397}"/>
              </a:ext>
            </a:extLst>
          </p:cNvPr>
          <p:cNvSpPr txBox="1"/>
          <p:nvPr/>
        </p:nvSpPr>
        <p:spPr>
          <a:xfrm>
            <a:off x="457200" y="3891885"/>
            <a:ext cx="8148566" cy="923500"/>
          </a:xfrm>
          <a:prstGeom prst="rect">
            <a:avLst/>
          </a:prstGeom>
          <a:noFill/>
          <a:ln/>
        </p:spPr>
        <p:txBody>
          <a:bodyPr wrap="square" lIns="0" tIns="0" rIns="0" bIns="0" rtlCol="0" anchor="ctr"/>
          <a:lstStyle/>
          <a:p>
            <a:pPr algn="just">
              <a:spcAft>
                <a:spcPts val="400"/>
              </a:spcAft>
            </a:pPr>
            <a:r>
              <a:rPr lang="en-GB" sz="1200">
                <a:solidFill>
                  <a:schemeClr val="bg1"/>
                </a:solidFill>
              </a:rPr>
              <a:t>Svaki razdjel i glava dijele se po programima usmjerenim na ostvarenjeciljeva proračunskih korisnika. Svaki program obično ima i aktivnosti i projekte čije šifre počinju slovima A (aktivnost), K (kapitalni projekt) ili T(tekući projekt). Projekti su jednokratni te mogu biti tekući ili kapitalni, gdjeprovedba tekućeg projekta ne povećava imovinu, a provedba kapitalnogpodrazumijeva ulaganja u povećanje.</a:t>
            </a:r>
            <a:endParaRPr lang="en-US" sz="1150" dirty="0">
              <a:solidFill>
                <a:schemeClr val="bg1"/>
              </a:solidFill>
            </a:endParaRPr>
          </a:p>
        </p:txBody>
      </p:sp>
      <p:pic>
        <p:nvPicPr>
          <p:cNvPr id="4" name="Slika 3">
            <a:extLst>
              <a:ext uri="{FF2B5EF4-FFF2-40B4-BE49-F238E27FC236}">
                <a16:creationId xmlns:a16="http://schemas.microsoft.com/office/drawing/2014/main" id="{7427EE13-39AF-3BAF-E8A9-9EF2569A58C2}"/>
              </a:ext>
            </a:extLst>
          </p:cNvPr>
          <p:cNvPicPr>
            <a:picLocks noChangeAspect="1"/>
          </p:cNvPicPr>
          <p:nvPr/>
        </p:nvPicPr>
        <p:blipFill>
          <a:blip r:embed="rId3"/>
          <a:stretch>
            <a:fillRect/>
          </a:stretch>
        </p:blipFill>
        <p:spPr>
          <a:xfrm>
            <a:off x="4571999" y="423081"/>
            <a:ext cx="4033768" cy="4118466"/>
          </a:xfrm>
          <a:prstGeom prst="rect">
            <a:avLst/>
          </a:prstGeom>
        </p:spPr>
      </p:pic>
      <p:sp>
        <p:nvSpPr>
          <p:cNvPr id="5" name="TekstniOkvir 4">
            <a:extLst>
              <a:ext uri="{FF2B5EF4-FFF2-40B4-BE49-F238E27FC236}">
                <a16:creationId xmlns:a16="http://schemas.microsoft.com/office/drawing/2014/main" id="{FA3F88D0-C00D-8C4A-08F3-1981F8ED8E60}"/>
              </a:ext>
            </a:extLst>
          </p:cNvPr>
          <p:cNvSpPr txBox="1"/>
          <p:nvPr/>
        </p:nvSpPr>
        <p:spPr>
          <a:xfrm>
            <a:off x="8568819" y="4715738"/>
            <a:ext cx="287258" cy="215444"/>
          </a:xfrm>
          <a:prstGeom prst="rect">
            <a:avLst/>
          </a:prstGeom>
          <a:noFill/>
        </p:spPr>
        <p:txBody>
          <a:bodyPr wrap="none" rtlCol="0">
            <a:spAutoFit/>
          </a:bodyPr>
          <a:lstStyle/>
          <a:p>
            <a:r>
              <a:rPr lang="en-GB" sz="800">
                <a:solidFill>
                  <a:schemeClr val="bg1"/>
                </a:solidFill>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B3D4E"/>
        </a:solidFill>
        <a:effectLst/>
      </p:bgPr>
    </p:bg>
    <p:spTree>
      <p:nvGrpSpPr>
        <p:cNvPr id="1" name="">
          <a:extLst>
            <a:ext uri="{FF2B5EF4-FFF2-40B4-BE49-F238E27FC236}">
              <a16:creationId xmlns:a16="http://schemas.microsoft.com/office/drawing/2014/main" id="{22BE4ADB-2979-639A-1D41-B608E5BBEBD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0D0FF13-8802-3EC2-AE76-A89ADF4E5DB9}"/>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RAZDJELI I PROGRAMI PRORAČUNA</a:t>
            </a:r>
            <a:endParaRPr lang="en-US" sz="2200" dirty="0"/>
          </a:p>
        </p:txBody>
      </p:sp>
      <p:sp>
        <p:nvSpPr>
          <p:cNvPr id="3" name="Shape 1">
            <a:extLst>
              <a:ext uri="{FF2B5EF4-FFF2-40B4-BE49-F238E27FC236}">
                <a16:creationId xmlns:a16="http://schemas.microsoft.com/office/drawing/2014/main" id="{C0EA3D45-77BF-F7C2-3975-D4266BBC0747}"/>
              </a:ext>
            </a:extLst>
          </p:cNvPr>
          <p:cNvSpPr/>
          <p:nvPr/>
        </p:nvSpPr>
        <p:spPr>
          <a:xfrm>
            <a:off x="457200" y="914400"/>
            <a:ext cx="3931920" cy="1097280"/>
          </a:xfrm>
          <a:prstGeom prst="roundRect">
            <a:avLst>
              <a:gd name="adj" fmla="val 12500"/>
            </a:avLst>
          </a:prstGeom>
          <a:solidFill>
            <a:srgbClr val="0E7490"/>
          </a:solidFill>
          <a:ln/>
        </p:spPr>
        <p:txBody>
          <a:bodyPr/>
          <a:lstStyle/>
          <a:p>
            <a:endParaRPr lang="en-GB"/>
          </a:p>
        </p:txBody>
      </p:sp>
      <p:sp>
        <p:nvSpPr>
          <p:cNvPr id="4" name="Text 2">
            <a:extLst>
              <a:ext uri="{FF2B5EF4-FFF2-40B4-BE49-F238E27FC236}">
                <a16:creationId xmlns:a16="http://schemas.microsoft.com/office/drawing/2014/main" id="{65DF2E6D-E866-3350-103E-F13CE830C866}"/>
              </a:ext>
            </a:extLst>
          </p:cNvPr>
          <p:cNvSpPr txBox="1"/>
          <p:nvPr/>
        </p:nvSpPr>
        <p:spPr>
          <a:xfrm>
            <a:off x="640080" y="960120"/>
            <a:ext cx="3566160" cy="320040"/>
          </a:xfrm>
          <a:prstGeom prst="rect">
            <a:avLst/>
          </a:prstGeom>
          <a:noFill/>
          <a:ln/>
        </p:spPr>
        <p:txBody>
          <a:bodyPr wrap="square" lIns="0" tIns="0" rIns="0" bIns="0" rtlCol="0" anchor="ctr"/>
          <a:lstStyle/>
          <a:p>
            <a:pPr marL="0" indent="0">
              <a:buNone/>
            </a:pPr>
            <a:r>
              <a:rPr lang="en-US" sz="1200" dirty="0">
                <a:solidFill>
                  <a:srgbClr val="14B8A6"/>
                </a:solidFill>
                <a:latin typeface="Calibri" pitchFamily="34" charset="0"/>
                <a:ea typeface="Calibri" pitchFamily="34" charset="-122"/>
                <a:cs typeface="Calibri" pitchFamily="34" charset="-120"/>
              </a:rPr>
              <a:t>RAZDJEL 001</a:t>
            </a:r>
            <a:endParaRPr lang="en-US" sz="1200" dirty="0"/>
          </a:p>
        </p:txBody>
      </p:sp>
      <p:sp>
        <p:nvSpPr>
          <p:cNvPr id="5" name="Text 3">
            <a:extLst>
              <a:ext uri="{FF2B5EF4-FFF2-40B4-BE49-F238E27FC236}">
                <a16:creationId xmlns:a16="http://schemas.microsoft.com/office/drawing/2014/main" id="{0F6DAE4D-FD09-98FD-028F-BE50B280E1B7}"/>
              </a:ext>
            </a:extLst>
          </p:cNvPr>
          <p:cNvSpPr txBox="1"/>
          <p:nvPr/>
        </p:nvSpPr>
        <p:spPr>
          <a:xfrm>
            <a:off x="640080" y="1234440"/>
            <a:ext cx="3566160" cy="274320"/>
          </a:xfrm>
          <a:prstGeom prst="rect">
            <a:avLst/>
          </a:prstGeom>
          <a:noFill/>
          <a:ln/>
        </p:spPr>
        <p:txBody>
          <a:bodyPr wrap="square" lIns="0" tIns="0" rIns="0" bIns="0" rtlCol="0" anchor="ctr"/>
          <a:lstStyle/>
          <a:p>
            <a:pPr marL="0" indent="0">
              <a:buNone/>
            </a:pPr>
            <a:r>
              <a:rPr lang="en-US" sz="1400" b="1" dirty="0">
                <a:solidFill>
                  <a:srgbClr val="FFFFFF"/>
                </a:solidFill>
                <a:latin typeface="Cambria" pitchFamily="34" charset="0"/>
                <a:ea typeface="Cambria" pitchFamily="34" charset="-122"/>
                <a:cs typeface="Cambria" pitchFamily="34" charset="-120"/>
              </a:rPr>
              <a:t>Jedinstveni upravni odjel</a:t>
            </a:r>
            <a:endParaRPr lang="en-US" sz="1400" dirty="0"/>
          </a:p>
        </p:txBody>
      </p:sp>
      <p:sp>
        <p:nvSpPr>
          <p:cNvPr id="6" name="Text 4">
            <a:extLst>
              <a:ext uri="{FF2B5EF4-FFF2-40B4-BE49-F238E27FC236}">
                <a16:creationId xmlns:a16="http://schemas.microsoft.com/office/drawing/2014/main" id="{EA62774F-AFA4-43D8-8014-5DB877CB4E6C}"/>
              </a:ext>
            </a:extLst>
          </p:cNvPr>
          <p:cNvSpPr txBox="1"/>
          <p:nvPr/>
        </p:nvSpPr>
        <p:spPr>
          <a:xfrm>
            <a:off x="640080" y="1554480"/>
            <a:ext cx="3566160" cy="320040"/>
          </a:xfrm>
          <a:prstGeom prst="rect">
            <a:avLst/>
          </a:prstGeom>
          <a:noFill/>
          <a:ln/>
        </p:spPr>
        <p:txBody>
          <a:bodyPr wrap="square" lIns="0" tIns="0" rIns="0" bIns="0" rtlCol="0" anchor="ctr"/>
          <a:lstStyle/>
          <a:p>
            <a:pPr marL="0" indent="0">
              <a:buNone/>
            </a:pPr>
            <a:r>
              <a:rPr lang="en-US" sz="2000" b="1">
                <a:solidFill>
                  <a:srgbClr val="F59E0B"/>
                </a:solidFill>
                <a:latin typeface="Cambria" pitchFamily="34" charset="0"/>
                <a:ea typeface="Cambria" pitchFamily="34" charset="-122"/>
                <a:cs typeface="Cambria" pitchFamily="34" charset="-120"/>
              </a:rPr>
              <a:t>1</a:t>
            </a:r>
            <a:r>
              <a:rPr lang="hr-HR" sz="2000" b="1">
                <a:solidFill>
                  <a:srgbClr val="F59E0B"/>
                </a:solidFill>
                <a:latin typeface="Cambria" pitchFamily="34" charset="0"/>
                <a:ea typeface="Cambria" pitchFamily="34" charset="-122"/>
                <a:cs typeface="Cambria" pitchFamily="34" charset="-120"/>
              </a:rPr>
              <a:t>3</a:t>
            </a:r>
            <a:r>
              <a:rPr lang="en-US" sz="2000" b="1">
                <a:solidFill>
                  <a:srgbClr val="F59E0B"/>
                </a:solidFill>
                <a:latin typeface="Cambria" pitchFamily="34" charset="0"/>
                <a:ea typeface="Cambria" pitchFamily="34" charset="-122"/>
                <a:cs typeface="Cambria" pitchFamily="34" charset="-120"/>
              </a:rPr>
              <a:t>.</a:t>
            </a:r>
            <a:r>
              <a:rPr lang="hr-HR" sz="2000" b="1">
                <a:solidFill>
                  <a:srgbClr val="F59E0B"/>
                </a:solidFill>
                <a:latin typeface="Cambria" pitchFamily="34" charset="0"/>
                <a:ea typeface="Cambria" pitchFamily="34" charset="-122"/>
                <a:cs typeface="Cambria" pitchFamily="34" charset="-120"/>
              </a:rPr>
              <a:t>233</a:t>
            </a:r>
            <a:r>
              <a:rPr lang="en-US" sz="2000" b="1">
                <a:solidFill>
                  <a:srgbClr val="F59E0B"/>
                </a:solidFill>
                <a:latin typeface="Cambria" pitchFamily="34" charset="0"/>
                <a:ea typeface="Cambria" pitchFamily="34" charset="-122"/>
                <a:cs typeface="Cambria" pitchFamily="34" charset="-120"/>
              </a:rPr>
              <a:t>.</a:t>
            </a:r>
            <a:r>
              <a:rPr lang="hr-HR" sz="2000" b="1">
                <a:solidFill>
                  <a:srgbClr val="F59E0B"/>
                </a:solidFill>
                <a:latin typeface="Cambria" pitchFamily="34" charset="0"/>
                <a:ea typeface="Cambria" pitchFamily="34" charset="-122"/>
                <a:cs typeface="Cambria" pitchFamily="34" charset="-120"/>
              </a:rPr>
              <a:t>330,00</a:t>
            </a:r>
            <a:r>
              <a:rPr lang="en-US" sz="2000" b="1">
                <a:solidFill>
                  <a:srgbClr val="F59E0B"/>
                </a:solidFill>
                <a:latin typeface="Cambria" pitchFamily="34" charset="0"/>
                <a:ea typeface="Cambria" pitchFamily="34" charset="-122"/>
                <a:cs typeface="Cambria" pitchFamily="34" charset="-120"/>
              </a:rPr>
              <a:t> </a:t>
            </a:r>
            <a:r>
              <a:rPr lang="en-US" sz="2000" b="1" dirty="0">
                <a:solidFill>
                  <a:srgbClr val="F59E0B"/>
                </a:solidFill>
                <a:latin typeface="Cambria" pitchFamily="34" charset="0"/>
                <a:ea typeface="Cambria" pitchFamily="34" charset="-122"/>
                <a:cs typeface="Cambria" pitchFamily="34" charset="-120"/>
              </a:rPr>
              <a:t>€</a:t>
            </a:r>
            <a:endParaRPr lang="en-US" sz="2000" dirty="0"/>
          </a:p>
        </p:txBody>
      </p:sp>
      <p:sp>
        <p:nvSpPr>
          <p:cNvPr id="7" name="Shape 5">
            <a:extLst>
              <a:ext uri="{FF2B5EF4-FFF2-40B4-BE49-F238E27FC236}">
                <a16:creationId xmlns:a16="http://schemas.microsoft.com/office/drawing/2014/main" id="{88BB2CE8-5B51-8C7C-799D-CAFAB2997F43}"/>
              </a:ext>
            </a:extLst>
          </p:cNvPr>
          <p:cNvSpPr/>
          <p:nvPr/>
        </p:nvSpPr>
        <p:spPr>
          <a:xfrm>
            <a:off x="4754879" y="914400"/>
            <a:ext cx="4198051" cy="1097280"/>
          </a:xfrm>
          <a:prstGeom prst="roundRect">
            <a:avLst>
              <a:gd name="adj" fmla="val 12500"/>
            </a:avLst>
          </a:prstGeom>
          <a:solidFill>
            <a:srgbClr val="0E7490"/>
          </a:solidFill>
          <a:ln/>
        </p:spPr>
        <p:txBody>
          <a:bodyPr/>
          <a:lstStyle/>
          <a:p>
            <a:endParaRPr lang="en-GB"/>
          </a:p>
        </p:txBody>
      </p:sp>
      <p:sp>
        <p:nvSpPr>
          <p:cNvPr id="8" name="Text 6">
            <a:extLst>
              <a:ext uri="{FF2B5EF4-FFF2-40B4-BE49-F238E27FC236}">
                <a16:creationId xmlns:a16="http://schemas.microsoft.com/office/drawing/2014/main" id="{15A4FD24-0383-D237-0DA5-C5CDFFB1877B}"/>
              </a:ext>
            </a:extLst>
          </p:cNvPr>
          <p:cNvSpPr txBox="1"/>
          <p:nvPr/>
        </p:nvSpPr>
        <p:spPr>
          <a:xfrm>
            <a:off x="4937760" y="960120"/>
            <a:ext cx="3566160" cy="320040"/>
          </a:xfrm>
          <a:prstGeom prst="rect">
            <a:avLst/>
          </a:prstGeom>
          <a:noFill/>
          <a:ln/>
        </p:spPr>
        <p:txBody>
          <a:bodyPr wrap="square" lIns="0" tIns="0" rIns="0" bIns="0" rtlCol="0" anchor="ctr"/>
          <a:lstStyle/>
          <a:p>
            <a:pPr marL="0" indent="0">
              <a:buNone/>
            </a:pPr>
            <a:r>
              <a:rPr lang="en-US" sz="1200" dirty="0">
                <a:solidFill>
                  <a:srgbClr val="14B8A6"/>
                </a:solidFill>
                <a:latin typeface="Calibri" pitchFamily="34" charset="0"/>
                <a:ea typeface="Calibri" pitchFamily="34" charset="-122"/>
                <a:cs typeface="Calibri" pitchFamily="34" charset="-120"/>
              </a:rPr>
              <a:t>RAZDJEL 002</a:t>
            </a:r>
            <a:endParaRPr lang="en-US" sz="1200" dirty="0"/>
          </a:p>
        </p:txBody>
      </p:sp>
      <p:sp>
        <p:nvSpPr>
          <p:cNvPr id="9" name="Text 7">
            <a:extLst>
              <a:ext uri="{FF2B5EF4-FFF2-40B4-BE49-F238E27FC236}">
                <a16:creationId xmlns:a16="http://schemas.microsoft.com/office/drawing/2014/main" id="{C6401A01-DC63-C2AD-3F16-97A8B2BB7A98}"/>
              </a:ext>
            </a:extLst>
          </p:cNvPr>
          <p:cNvSpPr txBox="1"/>
          <p:nvPr/>
        </p:nvSpPr>
        <p:spPr>
          <a:xfrm>
            <a:off x="4939805" y="1231483"/>
            <a:ext cx="3828197" cy="274320"/>
          </a:xfrm>
          <a:prstGeom prst="rect">
            <a:avLst/>
          </a:prstGeom>
          <a:noFill/>
          <a:ln/>
        </p:spPr>
        <p:txBody>
          <a:bodyPr wrap="square" lIns="0" tIns="0" rIns="0" bIns="0" rtlCol="0" anchor="ctr"/>
          <a:lstStyle/>
          <a:p>
            <a:pPr marL="0" indent="0">
              <a:buNone/>
            </a:pPr>
            <a:r>
              <a:rPr lang="en-US" sz="1400" b="1">
                <a:solidFill>
                  <a:srgbClr val="FFFFFF"/>
                </a:solidFill>
                <a:latin typeface="Cambria" pitchFamily="34" charset="0"/>
                <a:ea typeface="Cambria" pitchFamily="34" charset="-122"/>
                <a:cs typeface="Cambria" pitchFamily="34" charset="-120"/>
              </a:rPr>
              <a:t>Općinsko </a:t>
            </a:r>
            <a:r>
              <a:rPr lang="en-US" sz="1400" b="1" dirty="0">
                <a:solidFill>
                  <a:srgbClr val="FFFFFF"/>
                </a:solidFill>
                <a:latin typeface="Cambria" pitchFamily="34" charset="0"/>
                <a:ea typeface="Cambria" pitchFamily="34" charset="-122"/>
                <a:cs typeface="Cambria" pitchFamily="34" charset="-120"/>
              </a:rPr>
              <a:t>v</a:t>
            </a:r>
            <a:r>
              <a:rPr lang="en-US" sz="1400" b="1">
                <a:solidFill>
                  <a:srgbClr val="FFFFFF"/>
                </a:solidFill>
                <a:latin typeface="Cambria" pitchFamily="34" charset="0"/>
                <a:ea typeface="Cambria" pitchFamily="34" charset="-122"/>
                <a:cs typeface="Cambria" pitchFamily="34" charset="-120"/>
              </a:rPr>
              <a:t>ijeće, </a:t>
            </a:r>
            <a:r>
              <a:rPr lang="hr-HR" sz="1400" b="1">
                <a:solidFill>
                  <a:srgbClr val="FFFFFF"/>
                </a:solidFill>
                <a:latin typeface="Cambria" pitchFamily="34" charset="0"/>
                <a:ea typeface="Cambria" pitchFamily="34" charset="-122"/>
                <a:cs typeface="Cambria" pitchFamily="34" charset="-120"/>
              </a:rPr>
              <a:t>općinski načelnik i tijela</a:t>
            </a:r>
            <a:endParaRPr lang="en-US" sz="1400" dirty="0"/>
          </a:p>
        </p:txBody>
      </p:sp>
      <p:sp>
        <p:nvSpPr>
          <p:cNvPr id="10" name="Text 8">
            <a:extLst>
              <a:ext uri="{FF2B5EF4-FFF2-40B4-BE49-F238E27FC236}">
                <a16:creationId xmlns:a16="http://schemas.microsoft.com/office/drawing/2014/main" id="{05C39E6D-ACC1-DBD1-60EE-20629F59898B}"/>
              </a:ext>
            </a:extLst>
          </p:cNvPr>
          <p:cNvSpPr txBox="1"/>
          <p:nvPr/>
        </p:nvSpPr>
        <p:spPr>
          <a:xfrm>
            <a:off x="4937760" y="1554480"/>
            <a:ext cx="3566160" cy="320040"/>
          </a:xfrm>
          <a:prstGeom prst="rect">
            <a:avLst/>
          </a:prstGeom>
          <a:noFill/>
          <a:ln/>
        </p:spPr>
        <p:txBody>
          <a:bodyPr wrap="square" lIns="0" tIns="0" rIns="0" bIns="0" rtlCol="0" anchor="ctr"/>
          <a:lstStyle/>
          <a:p>
            <a:pPr marL="0" indent="0">
              <a:buNone/>
            </a:pPr>
            <a:r>
              <a:rPr lang="en-US" sz="2000" b="1">
                <a:solidFill>
                  <a:srgbClr val="F59E0B"/>
                </a:solidFill>
                <a:latin typeface="Cambria" pitchFamily="34" charset="0"/>
                <a:ea typeface="Cambria" pitchFamily="34" charset="-122"/>
                <a:cs typeface="Cambria" pitchFamily="34" charset="-120"/>
              </a:rPr>
              <a:t>15</a:t>
            </a:r>
            <a:r>
              <a:rPr lang="hr-HR" sz="2000" b="1">
                <a:solidFill>
                  <a:srgbClr val="F59E0B"/>
                </a:solidFill>
                <a:latin typeface="Cambria" pitchFamily="34" charset="0"/>
                <a:ea typeface="Cambria" pitchFamily="34" charset="-122"/>
                <a:cs typeface="Cambria" pitchFamily="34" charset="-120"/>
              </a:rPr>
              <a:t>1</a:t>
            </a:r>
            <a:r>
              <a:rPr lang="en-US" sz="2000" b="1">
                <a:solidFill>
                  <a:srgbClr val="F59E0B"/>
                </a:solidFill>
                <a:latin typeface="Cambria" pitchFamily="34" charset="0"/>
                <a:ea typeface="Cambria" pitchFamily="34" charset="-122"/>
                <a:cs typeface="Cambria" pitchFamily="34" charset="-120"/>
              </a:rPr>
              <a:t>.670</a:t>
            </a:r>
            <a:r>
              <a:rPr lang="hr-HR" sz="2000" b="1">
                <a:solidFill>
                  <a:srgbClr val="F59E0B"/>
                </a:solidFill>
                <a:latin typeface="Cambria" pitchFamily="34" charset="0"/>
                <a:ea typeface="Cambria" pitchFamily="34" charset="-122"/>
                <a:cs typeface="Cambria" pitchFamily="34" charset="-120"/>
              </a:rPr>
              <a:t>,00</a:t>
            </a:r>
            <a:r>
              <a:rPr lang="en-US" sz="2000" b="1">
                <a:solidFill>
                  <a:srgbClr val="F59E0B"/>
                </a:solidFill>
                <a:latin typeface="Cambria" pitchFamily="34" charset="0"/>
                <a:ea typeface="Cambria" pitchFamily="34" charset="-122"/>
                <a:cs typeface="Cambria" pitchFamily="34" charset="-120"/>
              </a:rPr>
              <a:t> </a:t>
            </a:r>
            <a:r>
              <a:rPr lang="en-US" sz="2000" b="1" dirty="0">
                <a:solidFill>
                  <a:srgbClr val="F59E0B"/>
                </a:solidFill>
                <a:latin typeface="Cambria" pitchFamily="34" charset="0"/>
                <a:ea typeface="Cambria" pitchFamily="34" charset="-122"/>
                <a:cs typeface="Cambria" pitchFamily="34" charset="-120"/>
              </a:rPr>
              <a:t>€</a:t>
            </a:r>
            <a:endParaRPr lang="en-US" sz="2000" dirty="0"/>
          </a:p>
        </p:txBody>
      </p:sp>
      <p:sp>
        <p:nvSpPr>
          <p:cNvPr id="20" name="Shape 5">
            <a:extLst>
              <a:ext uri="{FF2B5EF4-FFF2-40B4-BE49-F238E27FC236}">
                <a16:creationId xmlns:a16="http://schemas.microsoft.com/office/drawing/2014/main" id="{679B5A78-930C-F009-9355-F8A0AFE92FC2}"/>
              </a:ext>
            </a:extLst>
          </p:cNvPr>
          <p:cNvSpPr/>
          <p:nvPr/>
        </p:nvSpPr>
        <p:spPr>
          <a:xfrm>
            <a:off x="5518245" y="2244482"/>
            <a:ext cx="2784142" cy="752221"/>
          </a:xfrm>
          <a:prstGeom prst="roundRect">
            <a:avLst>
              <a:gd name="adj" fmla="val 12500"/>
            </a:avLst>
          </a:prstGeom>
          <a:solidFill>
            <a:schemeClr val="bg2">
              <a:lumMod val="50000"/>
            </a:schemeClr>
          </a:solidFill>
          <a:ln/>
        </p:spPr>
        <p:txBody>
          <a:bodyPr/>
          <a:lstStyle/>
          <a:p>
            <a:endParaRPr lang="en-GB" sz="800"/>
          </a:p>
        </p:txBody>
      </p:sp>
      <p:sp>
        <p:nvSpPr>
          <p:cNvPr id="22" name="Text 6">
            <a:extLst>
              <a:ext uri="{FF2B5EF4-FFF2-40B4-BE49-F238E27FC236}">
                <a16:creationId xmlns:a16="http://schemas.microsoft.com/office/drawing/2014/main" id="{56906031-1839-4BBF-2D61-F4690276C063}"/>
              </a:ext>
            </a:extLst>
          </p:cNvPr>
          <p:cNvSpPr txBox="1"/>
          <p:nvPr/>
        </p:nvSpPr>
        <p:spPr>
          <a:xfrm>
            <a:off x="5611133" y="2293325"/>
            <a:ext cx="2365073" cy="219398"/>
          </a:xfrm>
          <a:prstGeom prst="rect">
            <a:avLst/>
          </a:prstGeom>
          <a:noFill/>
          <a:ln/>
        </p:spPr>
        <p:txBody>
          <a:bodyPr wrap="square" lIns="0" tIns="0" rIns="0" bIns="0" rtlCol="0" anchor="ctr"/>
          <a:lstStyle/>
          <a:p>
            <a:pPr marL="0" indent="0">
              <a:buNone/>
            </a:pPr>
            <a:r>
              <a:rPr lang="hr-HR" sz="800">
                <a:solidFill>
                  <a:srgbClr val="14B8A6"/>
                </a:solidFill>
                <a:latin typeface="Calibri" pitchFamily="34" charset="0"/>
                <a:ea typeface="Calibri" pitchFamily="34" charset="-122"/>
                <a:cs typeface="Calibri" pitchFamily="34" charset="-120"/>
              </a:rPr>
              <a:t>GLAVA</a:t>
            </a:r>
            <a:r>
              <a:rPr lang="en-US" sz="800">
                <a:solidFill>
                  <a:srgbClr val="14B8A6"/>
                </a:solidFill>
                <a:latin typeface="Calibri" pitchFamily="34" charset="0"/>
                <a:ea typeface="Calibri" pitchFamily="34" charset="-122"/>
                <a:cs typeface="Calibri" pitchFamily="34" charset="-120"/>
              </a:rPr>
              <a:t> 002</a:t>
            </a:r>
            <a:r>
              <a:rPr lang="hr-HR" sz="800">
                <a:solidFill>
                  <a:srgbClr val="14B8A6"/>
                </a:solidFill>
                <a:latin typeface="Calibri" pitchFamily="34" charset="0"/>
                <a:ea typeface="Calibri" pitchFamily="34" charset="-122"/>
                <a:cs typeface="Calibri" pitchFamily="34" charset="-120"/>
              </a:rPr>
              <a:t>01</a:t>
            </a:r>
            <a:endParaRPr lang="en-US" sz="800" dirty="0"/>
          </a:p>
        </p:txBody>
      </p:sp>
      <p:sp>
        <p:nvSpPr>
          <p:cNvPr id="24" name="Text 7">
            <a:extLst>
              <a:ext uri="{FF2B5EF4-FFF2-40B4-BE49-F238E27FC236}">
                <a16:creationId xmlns:a16="http://schemas.microsoft.com/office/drawing/2014/main" id="{11D505AE-3F0C-1FB7-E295-039D06FB3C6E}"/>
              </a:ext>
            </a:extLst>
          </p:cNvPr>
          <p:cNvSpPr txBox="1"/>
          <p:nvPr/>
        </p:nvSpPr>
        <p:spPr>
          <a:xfrm>
            <a:off x="5611133" y="2514315"/>
            <a:ext cx="2538855" cy="188055"/>
          </a:xfrm>
          <a:prstGeom prst="rect">
            <a:avLst/>
          </a:prstGeom>
          <a:noFill/>
          <a:ln/>
        </p:spPr>
        <p:txBody>
          <a:bodyPr wrap="square" lIns="0" tIns="0" rIns="0" bIns="0" rtlCol="0" anchor="ctr"/>
          <a:lstStyle/>
          <a:p>
            <a:pPr marL="0" indent="0">
              <a:buNone/>
            </a:pPr>
            <a:r>
              <a:rPr lang="hr-HR" sz="800" b="1">
                <a:solidFill>
                  <a:srgbClr val="FFFFFF"/>
                </a:solidFill>
                <a:latin typeface="Cambria" pitchFamily="34" charset="0"/>
                <a:ea typeface="Cambria" pitchFamily="34" charset="-122"/>
                <a:cs typeface="Cambria" pitchFamily="34" charset="-120"/>
              </a:rPr>
              <a:t>OPĆINSKO VIJEĆE</a:t>
            </a:r>
            <a:endParaRPr lang="en-US" sz="800" dirty="0"/>
          </a:p>
        </p:txBody>
      </p:sp>
      <p:sp>
        <p:nvSpPr>
          <p:cNvPr id="26" name="Text 8">
            <a:extLst>
              <a:ext uri="{FF2B5EF4-FFF2-40B4-BE49-F238E27FC236}">
                <a16:creationId xmlns:a16="http://schemas.microsoft.com/office/drawing/2014/main" id="{368AF3F4-6527-2621-22AB-06CF25B2094D}"/>
              </a:ext>
            </a:extLst>
          </p:cNvPr>
          <p:cNvSpPr txBox="1"/>
          <p:nvPr/>
        </p:nvSpPr>
        <p:spPr>
          <a:xfrm>
            <a:off x="5611133" y="2730106"/>
            <a:ext cx="2365073" cy="219398"/>
          </a:xfrm>
          <a:prstGeom prst="rect">
            <a:avLst/>
          </a:prstGeom>
          <a:noFill/>
          <a:ln/>
        </p:spPr>
        <p:txBody>
          <a:bodyPr wrap="square" lIns="0" tIns="0" rIns="0" bIns="0" rtlCol="0" anchor="ctr"/>
          <a:lstStyle/>
          <a:p>
            <a:pPr marL="0" indent="0">
              <a:buNone/>
            </a:pPr>
            <a:r>
              <a:rPr lang="en-US" sz="800" b="1">
                <a:solidFill>
                  <a:srgbClr val="F59E0B"/>
                </a:solidFill>
                <a:latin typeface="Cambria" pitchFamily="34" charset="0"/>
                <a:ea typeface="Cambria" pitchFamily="34" charset="-122"/>
                <a:cs typeface="Cambria" pitchFamily="34" charset="-120"/>
              </a:rPr>
              <a:t>1</a:t>
            </a:r>
            <a:r>
              <a:rPr lang="hr-HR" sz="800" b="1">
                <a:solidFill>
                  <a:srgbClr val="F59E0B"/>
                </a:solidFill>
                <a:latin typeface="Cambria" pitchFamily="34" charset="0"/>
                <a:ea typeface="Cambria" pitchFamily="34" charset="-122"/>
                <a:cs typeface="Cambria" pitchFamily="34" charset="-120"/>
              </a:rPr>
              <a:t>04</a:t>
            </a:r>
            <a:r>
              <a:rPr lang="en-US" sz="800" b="1">
                <a:solidFill>
                  <a:srgbClr val="F59E0B"/>
                </a:solidFill>
                <a:latin typeface="Cambria" pitchFamily="34" charset="0"/>
                <a:ea typeface="Cambria" pitchFamily="34" charset="-122"/>
                <a:cs typeface="Cambria" pitchFamily="34" charset="-120"/>
              </a:rPr>
              <a:t>.</a:t>
            </a:r>
            <a:r>
              <a:rPr lang="hr-HR" sz="800" b="1">
                <a:solidFill>
                  <a:srgbClr val="F59E0B"/>
                </a:solidFill>
                <a:latin typeface="Cambria" pitchFamily="34" charset="0"/>
                <a:ea typeface="Cambria" pitchFamily="34" charset="-122"/>
                <a:cs typeface="Cambria" pitchFamily="34" charset="-120"/>
              </a:rPr>
              <a:t>400,00</a:t>
            </a:r>
            <a:r>
              <a:rPr lang="en-US" sz="800" b="1">
                <a:solidFill>
                  <a:srgbClr val="F59E0B"/>
                </a:solidFill>
                <a:latin typeface="Cambria" pitchFamily="34" charset="0"/>
                <a:ea typeface="Cambria" pitchFamily="34" charset="-122"/>
                <a:cs typeface="Cambria" pitchFamily="34" charset="-120"/>
              </a:rPr>
              <a:t> </a:t>
            </a:r>
            <a:r>
              <a:rPr lang="en-US" sz="800" b="1" dirty="0">
                <a:solidFill>
                  <a:srgbClr val="F59E0B"/>
                </a:solidFill>
                <a:latin typeface="Cambria" pitchFamily="34" charset="0"/>
                <a:ea typeface="Cambria" pitchFamily="34" charset="-122"/>
                <a:cs typeface="Cambria" pitchFamily="34" charset="-120"/>
              </a:rPr>
              <a:t>€</a:t>
            </a:r>
            <a:endParaRPr lang="en-US" sz="800" dirty="0"/>
          </a:p>
        </p:txBody>
      </p:sp>
      <p:sp>
        <p:nvSpPr>
          <p:cNvPr id="36" name="Shape 5">
            <a:extLst>
              <a:ext uri="{FF2B5EF4-FFF2-40B4-BE49-F238E27FC236}">
                <a16:creationId xmlns:a16="http://schemas.microsoft.com/office/drawing/2014/main" id="{FD9411CE-4419-52E1-4CB0-65A09E3221AC}"/>
              </a:ext>
            </a:extLst>
          </p:cNvPr>
          <p:cNvSpPr/>
          <p:nvPr/>
        </p:nvSpPr>
        <p:spPr>
          <a:xfrm>
            <a:off x="5518245" y="3157062"/>
            <a:ext cx="2784142" cy="752221"/>
          </a:xfrm>
          <a:prstGeom prst="roundRect">
            <a:avLst>
              <a:gd name="adj" fmla="val 12500"/>
            </a:avLst>
          </a:prstGeom>
          <a:solidFill>
            <a:schemeClr val="bg2">
              <a:lumMod val="50000"/>
            </a:schemeClr>
          </a:solidFill>
          <a:ln/>
        </p:spPr>
        <p:txBody>
          <a:bodyPr/>
          <a:lstStyle/>
          <a:p>
            <a:endParaRPr lang="en-GB" sz="800"/>
          </a:p>
        </p:txBody>
      </p:sp>
      <p:sp>
        <p:nvSpPr>
          <p:cNvPr id="38" name="Text 6">
            <a:extLst>
              <a:ext uri="{FF2B5EF4-FFF2-40B4-BE49-F238E27FC236}">
                <a16:creationId xmlns:a16="http://schemas.microsoft.com/office/drawing/2014/main" id="{DDD31D26-CF5D-F85D-2E04-28348B4D8CB5}"/>
              </a:ext>
            </a:extLst>
          </p:cNvPr>
          <p:cNvSpPr txBox="1"/>
          <p:nvPr/>
        </p:nvSpPr>
        <p:spPr>
          <a:xfrm>
            <a:off x="5611133" y="3205905"/>
            <a:ext cx="2365073" cy="219398"/>
          </a:xfrm>
          <a:prstGeom prst="rect">
            <a:avLst/>
          </a:prstGeom>
          <a:noFill/>
          <a:ln/>
        </p:spPr>
        <p:txBody>
          <a:bodyPr wrap="square" lIns="0" tIns="0" rIns="0" bIns="0" rtlCol="0" anchor="ctr"/>
          <a:lstStyle/>
          <a:p>
            <a:r>
              <a:rPr lang="hr-HR" sz="800">
                <a:solidFill>
                  <a:srgbClr val="14B8A6"/>
                </a:solidFill>
                <a:latin typeface="Calibri" pitchFamily="34" charset="0"/>
                <a:ea typeface="Calibri" pitchFamily="34" charset="-122"/>
                <a:cs typeface="Calibri" pitchFamily="34" charset="-120"/>
              </a:rPr>
              <a:t>GLAVA</a:t>
            </a:r>
            <a:r>
              <a:rPr lang="en-US" sz="800">
                <a:solidFill>
                  <a:srgbClr val="14B8A6"/>
                </a:solidFill>
                <a:latin typeface="Calibri" pitchFamily="34" charset="0"/>
                <a:ea typeface="Calibri" pitchFamily="34" charset="-122"/>
                <a:cs typeface="Calibri" pitchFamily="34" charset="-120"/>
              </a:rPr>
              <a:t> 002</a:t>
            </a:r>
            <a:r>
              <a:rPr lang="hr-HR" sz="800">
                <a:solidFill>
                  <a:srgbClr val="14B8A6"/>
                </a:solidFill>
                <a:latin typeface="Calibri" pitchFamily="34" charset="0"/>
                <a:ea typeface="Calibri" pitchFamily="34" charset="-122"/>
                <a:cs typeface="Calibri" pitchFamily="34" charset="-120"/>
              </a:rPr>
              <a:t>02</a:t>
            </a:r>
            <a:endParaRPr lang="en-US" sz="800" dirty="0"/>
          </a:p>
        </p:txBody>
      </p:sp>
      <p:sp>
        <p:nvSpPr>
          <p:cNvPr id="40" name="Text 7">
            <a:extLst>
              <a:ext uri="{FF2B5EF4-FFF2-40B4-BE49-F238E27FC236}">
                <a16:creationId xmlns:a16="http://schemas.microsoft.com/office/drawing/2014/main" id="{6DBD26CA-4125-A563-687D-E74FBFC9B9E4}"/>
              </a:ext>
            </a:extLst>
          </p:cNvPr>
          <p:cNvSpPr txBox="1"/>
          <p:nvPr/>
        </p:nvSpPr>
        <p:spPr>
          <a:xfrm>
            <a:off x="5611133" y="3426895"/>
            <a:ext cx="2538855" cy="188055"/>
          </a:xfrm>
          <a:prstGeom prst="rect">
            <a:avLst/>
          </a:prstGeom>
          <a:noFill/>
          <a:ln/>
        </p:spPr>
        <p:txBody>
          <a:bodyPr wrap="square" lIns="0" tIns="0" rIns="0" bIns="0" rtlCol="0" anchor="ctr"/>
          <a:lstStyle/>
          <a:p>
            <a:pPr marL="0" indent="0">
              <a:buNone/>
            </a:pPr>
            <a:r>
              <a:rPr lang="hr-HR" sz="800" b="1">
                <a:solidFill>
                  <a:srgbClr val="FFFFFF"/>
                </a:solidFill>
                <a:latin typeface="Cambria" pitchFamily="34" charset="0"/>
                <a:ea typeface="Cambria" pitchFamily="34" charset="-122"/>
                <a:cs typeface="Cambria" pitchFamily="34" charset="-120"/>
              </a:rPr>
              <a:t>OPĆINSKI NAČELNIK</a:t>
            </a:r>
            <a:endParaRPr lang="en-US" sz="800" dirty="0"/>
          </a:p>
        </p:txBody>
      </p:sp>
      <p:sp>
        <p:nvSpPr>
          <p:cNvPr id="42" name="Text 8">
            <a:extLst>
              <a:ext uri="{FF2B5EF4-FFF2-40B4-BE49-F238E27FC236}">
                <a16:creationId xmlns:a16="http://schemas.microsoft.com/office/drawing/2014/main" id="{D4C03695-B288-5F2F-2069-B55855686B9F}"/>
              </a:ext>
            </a:extLst>
          </p:cNvPr>
          <p:cNvSpPr txBox="1"/>
          <p:nvPr/>
        </p:nvSpPr>
        <p:spPr>
          <a:xfrm>
            <a:off x="5611133" y="3642686"/>
            <a:ext cx="2365073" cy="219398"/>
          </a:xfrm>
          <a:prstGeom prst="rect">
            <a:avLst/>
          </a:prstGeom>
          <a:noFill/>
          <a:ln/>
        </p:spPr>
        <p:txBody>
          <a:bodyPr wrap="square" lIns="0" tIns="0" rIns="0" bIns="0" rtlCol="0" anchor="ctr"/>
          <a:lstStyle/>
          <a:p>
            <a:pPr marL="0" indent="0">
              <a:buNone/>
            </a:pPr>
            <a:r>
              <a:rPr lang="hr-HR" sz="800" b="1">
                <a:solidFill>
                  <a:srgbClr val="F59E0B"/>
                </a:solidFill>
                <a:latin typeface="Cambria" pitchFamily="34" charset="0"/>
                <a:ea typeface="Cambria" pitchFamily="34" charset="-122"/>
                <a:cs typeface="Cambria" pitchFamily="34" charset="-120"/>
              </a:rPr>
              <a:t>38</a:t>
            </a:r>
            <a:r>
              <a:rPr lang="en-US" sz="800" b="1">
                <a:solidFill>
                  <a:srgbClr val="F59E0B"/>
                </a:solidFill>
                <a:latin typeface="Cambria" pitchFamily="34" charset="0"/>
                <a:ea typeface="Cambria" pitchFamily="34" charset="-122"/>
                <a:cs typeface="Cambria" pitchFamily="34" charset="-120"/>
              </a:rPr>
              <a:t>.</a:t>
            </a:r>
            <a:r>
              <a:rPr lang="hr-HR" sz="800" b="1">
                <a:solidFill>
                  <a:srgbClr val="F59E0B"/>
                </a:solidFill>
                <a:latin typeface="Cambria" pitchFamily="34" charset="0"/>
                <a:ea typeface="Cambria" pitchFamily="34" charset="-122"/>
                <a:cs typeface="Cambria" pitchFamily="34" charset="-120"/>
              </a:rPr>
              <a:t>2</a:t>
            </a:r>
            <a:r>
              <a:rPr lang="en-US" sz="800" b="1">
                <a:solidFill>
                  <a:srgbClr val="F59E0B"/>
                </a:solidFill>
                <a:latin typeface="Cambria" pitchFamily="34" charset="0"/>
                <a:ea typeface="Cambria" pitchFamily="34" charset="-122"/>
                <a:cs typeface="Cambria" pitchFamily="34" charset="-120"/>
              </a:rPr>
              <a:t>70</a:t>
            </a:r>
            <a:r>
              <a:rPr lang="hr-HR" sz="800" b="1">
                <a:solidFill>
                  <a:srgbClr val="F59E0B"/>
                </a:solidFill>
                <a:latin typeface="Cambria" pitchFamily="34" charset="0"/>
                <a:ea typeface="Cambria" pitchFamily="34" charset="-122"/>
                <a:cs typeface="Cambria" pitchFamily="34" charset="-120"/>
              </a:rPr>
              <a:t>,00</a:t>
            </a:r>
            <a:r>
              <a:rPr lang="en-US" sz="800" b="1">
                <a:solidFill>
                  <a:srgbClr val="F59E0B"/>
                </a:solidFill>
                <a:latin typeface="Cambria" pitchFamily="34" charset="0"/>
                <a:ea typeface="Cambria" pitchFamily="34" charset="-122"/>
                <a:cs typeface="Cambria" pitchFamily="34" charset="-120"/>
              </a:rPr>
              <a:t> </a:t>
            </a:r>
            <a:r>
              <a:rPr lang="en-US" sz="800" b="1" dirty="0">
                <a:solidFill>
                  <a:srgbClr val="F59E0B"/>
                </a:solidFill>
                <a:latin typeface="Cambria" pitchFamily="34" charset="0"/>
                <a:ea typeface="Cambria" pitchFamily="34" charset="-122"/>
                <a:cs typeface="Cambria" pitchFamily="34" charset="-120"/>
              </a:rPr>
              <a:t>€</a:t>
            </a:r>
            <a:endParaRPr lang="en-US" sz="800" dirty="0"/>
          </a:p>
        </p:txBody>
      </p:sp>
      <p:sp>
        <p:nvSpPr>
          <p:cNvPr id="44" name="Shape 5">
            <a:extLst>
              <a:ext uri="{FF2B5EF4-FFF2-40B4-BE49-F238E27FC236}">
                <a16:creationId xmlns:a16="http://schemas.microsoft.com/office/drawing/2014/main" id="{0A30C97D-BE67-EED9-B83F-0CC70AC11514}"/>
              </a:ext>
            </a:extLst>
          </p:cNvPr>
          <p:cNvSpPr/>
          <p:nvPr/>
        </p:nvSpPr>
        <p:spPr>
          <a:xfrm>
            <a:off x="5518246" y="4069643"/>
            <a:ext cx="2784142" cy="752221"/>
          </a:xfrm>
          <a:prstGeom prst="roundRect">
            <a:avLst>
              <a:gd name="adj" fmla="val 12500"/>
            </a:avLst>
          </a:prstGeom>
          <a:solidFill>
            <a:schemeClr val="bg2">
              <a:lumMod val="50000"/>
            </a:schemeClr>
          </a:solidFill>
          <a:ln/>
        </p:spPr>
        <p:txBody>
          <a:bodyPr/>
          <a:lstStyle/>
          <a:p>
            <a:endParaRPr lang="en-GB" sz="800"/>
          </a:p>
        </p:txBody>
      </p:sp>
      <p:sp>
        <p:nvSpPr>
          <p:cNvPr id="46" name="Text 6">
            <a:extLst>
              <a:ext uri="{FF2B5EF4-FFF2-40B4-BE49-F238E27FC236}">
                <a16:creationId xmlns:a16="http://schemas.microsoft.com/office/drawing/2014/main" id="{902FAFE3-5F76-721B-9928-219DA1E92498}"/>
              </a:ext>
            </a:extLst>
          </p:cNvPr>
          <p:cNvSpPr txBox="1"/>
          <p:nvPr/>
        </p:nvSpPr>
        <p:spPr>
          <a:xfrm>
            <a:off x="5611134" y="4118486"/>
            <a:ext cx="2365073" cy="219398"/>
          </a:xfrm>
          <a:prstGeom prst="rect">
            <a:avLst/>
          </a:prstGeom>
          <a:noFill/>
          <a:ln/>
        </p:spPr>
        <p:txBody>
          <a:bodyPr wrap="square" lIns="0" tIns="0" rIns="0" bIns="0" rtlCol="0" anchor="ctr"/>
          <a:lstStyle/>
          <a:p>
            <a:r>
              <a:rPr lang="hr-HR" sz="800">
                <a:solidFill>
                  <a:srgbClr val="14B8A6"/>
                </a:solidFill>
                <a:latin typeface="Calibri" pitchFamily="34" charset="0"/>
                <a:ea typeface="Calibri" pitchFamily="34" charset="-122"/>
                <a:cs typeface="Calibri" pitchFamily="34" charset="-120"/>
              </a:rPr>
              <a:t>GLAVA</a:t>
            </a:r>
            <a:r>
              <a:rPr lang="en-US" sz="800">
                <a:solidFill>
                  <a:srgbClr val="14B8A6"/>
                </a:solidFill>
                <a:latin typeface="Calibri" pitchFamily="34" charset="0"/>
                <a:ea typeface="Calibri" pitchFamily="34" charset="-122"/>
                <a:cs typeface="Calibri" pitchFamily="34" charset="-120"/>
              </a:rPr>
              <a:t> 002</a:t>
            </a:r>
            <a:r>
              <a:rPr lang="hr-HR" sz="800">
                <a:solidFill>
                  <a:srgbClr val="14B8A6"/>
                </a:solidFill>
                <a:latin typeface="Calibri" pitchFamily="34" charset="0"/>
                <a:ea typeface="Calibri" pitchFamily="34" charset="-122"/>
                <a:cs typeface="Calibri" pitchFamily="34" charset="-120"/>
              </a:rPr>
              <a:t>03</a:t>
            </a:r>
            <a:endParaRPr lang="en-US" sz="800" dirty="0"/>
          </a:p>
        </p:txBody>
      </p:sp>
      <p:sp>
        <p:nvSpPr>
          <p:cNvPr id="48" name="Text 7">
            <a:extLst>
              <a:ext uri="{FF2B5EF4-FFF2-40B4-BE49-F238E27FC236}">
                <a16:creationId xmlns:a16="http://schemas.microsoft.com/office/drawing/2014/main" id="{9DDEB785-DA2A-3A3B-98C7-2BF16A54B006}"/>
              </a:ext>
            </a:extLst>
          </p:cNvPr>
          <p:cNvSpPr txBox="1"/>
          <p:nvPr/>
        </p:nvSpPr>
        <p:spPr>
          <a:xfrm>
            <a:off x="5611134" y="4339476"/>
            <a:ext cx="2538855" cy="188055"/>
          </a:xfrm>
          <a:prstGeom prst="rect">
            <a:avLst/>
          </a:prstGeom>
          <a:noFill/>
          <a:ln/>
        </p:spPr>
        <p:txBody>
          <a:bodyPr wrap="square" lIns="0" tIns="0" rIns="0" bIns="0" rtlCol="0" anchor="ctr"/>
          <a:lstStyle/>
          <a:p>
            <a:pPr marL="0" indent="0">
              <a:buNone/>
            </a:pPr>
            <a:r>
              <a:rPr lang="hr-HR" sz="800" b="1">
                <a:solidFill>
                  <a:srgbClr val="FFFFFF"/>
                </a:solidFill>
                <a:latin typeface="Cambria" pitchFamily="34" charset="0"/>
                <a:ea typeface="Cambria" pitchFamily="34" charset="-122"/>
                <a:cs typeface="Cambria" pitchFamily="34" charset="-120"/>
              </a:rPr>
              <a:t>MJESNA SAMOUPRAVA</a:t>
            </a:r>
            <a:endParaRPr lang="en-US" sz="800" dirty="0"/>
          </a:p>
        </p:txBody>
      </p:sp>
      <p:sp>
        <p:nvSpPr>
          <p:cNvPr id="50" name="Text 8">
            <a:extLst>
              <a:ext uri="{FF2B5EF4-FFF2-40B4-BE49-F238E27FC236}">
                <a16:creationId xmlns:a16="http://schemas.microsoft.com/office/drawing/2014/main" id="{98DC8ACC-4916-CA93-9F03-5A01D1D76153}"/>
              </a:ext>
            </a:extLst>
          </p:cNvPr>
          <p:cNvSpPr txBox="1"/>
          <p:nvPr/>
        </p:nvSpPr>
        <p:spPr>
          <a:xfrm>
            <a:off x="5611134" y="4555267"/>
            <a:ext cx="2365073" cy="219398"/>
          </a:xfrm>
          <a:prstGeom prst="rect">
            <a:avLst/>
          </a:prstGeom>
          <a:noFill/>
          <a:ln/>
        </p:spPr>
        <p:txBody>
          <a:bodyPr wrap="square" lIns="0" tIns="0" rIns="0" bIns="0" rtlCol="0" anchor="ctr"/>
          <a:lstStyle/>
          <a:p>
            <a:pPr marL="0" indent="0">
              <a:buNone/>
            </a:pPr>
            <a:r>
              <a:rPr lang="hr-HR" sz="800" b="1">
                <a:solidFill>
                  <a:srgbClr val="F59E0B"/>
                </a:solidFill>
                <a:latin typeface="Cambria" pitchFamily="34" charset="0"/>
                <a:ea typeface="Cambria" pitchFamily="34" charset="-122"/>
                <a:cs typeface="Cambria" pitchFamily="34" charset="-120"/>
              </a:rPr>
              <a:t>9</a:t>
            </a:r>
            <a:r>
              <a:rPr lang="en-US" sz="800" b="1">
                <a:solidFill>
                  <a:srgbClr val="F59E0B"/>
                </a:solidFill>
                <a:latin typeface="Cambria" pitchFamily="34" charset="0"/>
                <a:ea typeface="Cambria" pitchFamily="34" charset="-122"/>
                <a:cs typeface="Cambria" pitchFamily="34" charset="-120"/>
              </a:rPr>
              <a:t>.</a:t>
            </a:r>
            <a:r>
              <a:rPr lang="hr-HR" sz="800" b="1">
                <a:solidFill>
                  <a:srgbClr val="F59E0B"/>
                </a:solidFill>
                <a:latin typeface="Cambria" pitchFamily="34" charset="0"/>
                <a:ea typeface="Cambria" pitchFamily="34" charset="-122"/>
                <a:cs typeface="Cambria" pitchFamily="34" charset="-120"/>
              </a:rPr>
              <a:t>00</a:t>
            </a:r>
            <a:r>
              <a:rPr lang="en-US" sz="800" b="1">
                <a:solidFill>
                  <a:srgbClr val="F59E0B"/>
                </a:solidFill>
                <a:latin typeface="Cambria" pitchFamily="34" charset="0"/>
                <a:ea typeface="Cambria" pitchFamily="34" charset="-122"/>
                <a:cs typeface="Cambria" pitchFamily="34" charset="-120"/>
              </a:rPr>
              <a:t>0</a:t>
            </a:r>
            <a:r>
              <a:rPr lang="hr-HR" sz="800" b="1">
                <a:solidFill>
                  <a:srgbClr val="F59E0B"/>
                </a:solidFill>
                <a:latin typeface="Cambria" pitchFamily="34" charset="0"/>
                <a:ea typeface="Cambria" pitchFamily="34" charset="-122"/>
                <a:cs typeface="Cambria" pitchFamily="34" charset="-120"/>
              </a:rPr>
              <a:t>,00</a:t>
            </a:r>
            <a:r>
              <a:rPr lang="en-US" sz="800" b="1">
                <a:solidFill>
                  <a:srgbClr val="F59E0B"/>
                </a:solidFill>
                <a:latin typeface="Cambria" pitchFamily="34" charset="0"/>
                <a:ea typeface="Cambria" pitchFamily="34" charset="-122"/>
                <a:cs typeface="Cambria" pitchFamily="34" charset="-120"/>
              </a:rPr>
              <a:t> </a:t>
            </a:r>
            <a:r>
              <a:rPr lang="en-US" sz="800" b="1" dirty="0">
                <a:solidFill>
                  <a:srgbClr val="F59E0B"/>
                </a:solidFill>
                <a:latin typeface="Cambria" pitchFamily="34" charset="0"/>
                <a:ea typeface="Cambria" pitchFamily="34" charset="-122"/>
                <a:cs typeface="Cambria" pitchFamily="34" charset="-120"/>
              </a:rPr>
              <a:t>€</a:t>
            </a:r>
            <a:endParaRPr lang="en-US" sz="800" dirty="0"/>
          </a:p>
        </p:txBody>
      </p:sp>
      <p:sp>
        <p:nvSpPr>
          <p:cNvPr id="52" name="Shape 5">
            <a:extLst>
              <a:ext uri="{FF2B5EF4-FFF2-40B4-BE49-F238E27FC236}">
                <a16:creationId xmlns:a16="http://schemas.microsoft.com/office/drawing/2014/main" id="{1EE99888-64B2-D171-9D93-814635789FAE}"/>
              </a:ext>
            </a:extLst>
          </p:cNvPr>
          <p:cNvSpPr/>
          <p:nvPr/>
        </p:nvSpPr>
        <p:spPr>
          <a:xfrm>
            <a:off x="1048603" y="2195639"/>
            <a:ext cx="2784142" cy="752221"/>
          </a:xfrm>
          <a:prstGeom prst="roundRect">
            <a:avLst>
              <a:gd name="adj" fmla="val 12500"/>
            </a:avLst>
          </a:prstGeom>
          <a:solidFill>
            <a:schemeClr val="bg2">
              <a:lumMod val="50000"/>
            </a:schemeClr>
          </a:solidFill>
          <a:ln/>
        </p:spPr>
        <p:txBody>
          <a:bodyPr/>
          <a:lstStyle/>
          <a:p>
            <a:endParaRPr lang="en-GB" sz="800"/>
          </a:p>
        </p:txBody>
      </p:sp>
      <p:sp>
        <p:nvSpPr>
          <p:cNvPr id="54" name="Text 6">
            <a:extLst>
              <a:ext uri="{FF2B5EF4-FFF2-40B4-BE49-F238E27FC236}">
                <a16:creationId xmlns:a16="http://schemas.microsoft.com/office/drawing/2014/main" id="{D9EE3E31-B86F-6905-5F7E-3665CD2BC591}"/>
              </a:ext>
            </a:extLst>
          </p:cNvPr>
          <p:cNvSpPr txBox="1"/>
          <p:nvPr/>
        </p:nvSpPr>
        <p:spPr>
          <a:xfrm>
            <a:off x="1141491" y="2244482"/>
            <a:ext cx="2365073" cy="219398"/>
          </a:xfrm>
          <a:prstGeom prst="rect">
            <a:avLst/>
          </a:prstGeom>
          <a:noFill/>
          <a:ln/>
        </p:spPr>
        <p:txBody>
          <a:bodyPr wrap="square" lIns="0" tIns="0" rIns="0" bIns="0" rtlCol="0" anchor="ctr"/>
          <a:lstStyle/>
          <a:p>
            <a:pPr marL="0" indent="0">
              <a:buNone/>
            </a:pPr>
            <a:r>
              <a:rPr lang="hr-HR" sz="800">
                <a:solidFill>
                  <a:srgbClr val="14B8A6"/>
                </a:solidFill>
                <a:latin typeface="Calibri" pitchFamily="34" charset="0"/>
                <a:ea typeface="Calibri" pitchFamily="34" charset="-122"/>
                <a:cs typeface="Calibri" pitchFamily="34" charset="-120"/>
              </a:rPr>
              <a:t>GLAVA 00101</a:t>
            </a:r>
            <a:endParaRPr lang="en-US" sz="800" dirty="0"/>
          </a:p>
        </p:txBody>
      </p:sp>
      <p:sp>
        <p:nvSpPr>
          <p:cNvPr id="56" name="Text 7">
            <a:extLst>
              <a:ext uri="{FF2B5EF4-FFF2-40B4-BE49-F238E27FC236}">
                <a16:creationId xmlns:a16="http://schemas.microsoft.com/office/drawing/2014/main" id="{9BB022DA-5CE2-0EE9-1511-4AF7107DDD97}"/>
              </a:ext>
            </a:extLst>
          </p:cNvPr>
          <p:cNvSpPr txBox="1"/>
          <p:nvPr/>
        </p:nvSpPr>
        <p:spPr>
          <a:xfrm>
            <a:off x="1141491" y="2465472"/>
            <a:ext cx="2538855" cy="188055"/>
          </a:xfrm>
          <a:prstGeom prst="rect">
            <a:avLst/>
          </a:prstGeom>
          <a:noFill/>
          <a:ln/>
        </p:spPr>
        <p:txBody>
          <a:bodyPr wrap="square" lIns="0" tIns="0" rIns="0" bIns="0" rtlCol="0" anchor="ctr"/>
          <a:lstStyle/>
          <a:p>
            <a:pPr marL="0" indent="0">
              <a:buNone/>
            </a:pPr>
            <a:r>
              <a:rPr lang="hr-HR" sz="800" b="1">
                <a:solidFill>
                  <a:srgbClr val="FFFFFF"/>
                </a:solidFill>
                <a:latin typeface="Cambria" pitchFamily="34" charset="0"/>
                <a:ea typeface="Cambria" pitchFamily="34" charset="-122"/>
                <a:cs typeface="Cambria" pitchFamily="34" charset="-120"/>
              </a:rPr>
              <a:t>JEDINSTVENI UPRAVNI ODJEL</a:t>
            </a:r>
            <a:endParaRPr lang="en-US" sz="800" dirty="0"/>
          </a:p>
        </p:txBody>
      </p:sp>
      <p:sp>
        <p:nvSpPr>
          <p:cNvPr id="58" name="Text 8">
            <a:extLst>
              <a:ext uri="{FF2B5EF4-FFF2-40B4-BE49-F238E27FC236}">
                <a16:creationId xmlns:a16="http://schemas.microsoft.com/office/drawing/2014/main" id="{0E01F75B-4E33-73EC-C853-B3983C27AC2E}"/>
              </a:ext>
            </a:extLst>
          </p:cNvPr>
          <p:cNvSpPr txBox="1"/>
          <p:nvPr/>
        </p:nvSpPr>
        <p:spPr>
          <a:xfrm>
            <a:off x="1141491" y="2681263"/>
            <a:ext cx="2365073" cy="219398"/>
          </a:xfrm>
          <a:prstGeom prst="rect">
            <a:avLst/>
          </a:prstGeom>
          <a:noFill/>
          <a:ln/>
        </p:spPr>
        <p:txBody>
          <a:bodyPr wrap="square" lIns="0" tIns="0" rIns="0" bIns="0" rtlCol="0" anchor="ctr"/>
          <a:lstStyle/>
          <a:p>
            <a:pPr marL="0" indent="0">
              <a:buNone/>
            </a:pPr>
            <a:r>
              <a:rPr lang="en-US" sz="800" b="1" dirty="0">
                <a:solidFill>
                  <a:srgbClr val="F59E0B"/>
                </a:solidFill>
                <a:latin typeface="Cambria" pitchFamily="34" charset="0"/>
                <a:ea typeface="Cambria" pitchFamily="34" charset="-122"/>
                <a:cs typeface="Cambria" pitchFamily="34" charset="-120"/>
              </a:rPr>
              <a:t>154.670 €</a:t>
            </a:r>
            <a:endParaRPr lang="en-US" sz="800" dirty="0"/>
          </a:p>
        </p:txBody>
      </p:sp>
      <p:sp>
        <p:nvSpPr>
          <p:cNvPr id="12" name="TekstniOkvir 11">
            <a:extLst>
              <a:ext uri="{FF2B5EF4-FFF2-40B4-BE49-F238E27FC236}">
                <a16:creationId xmlns:a16="http://schemas.microsoft.com/office/drawing/2014/main" id="{BFB156EB-97C0-9901-9CD6-442AA23AD543}"/>
              </a:ext>
            </a:extLst>
          </p:cNvPr>
          <p:cNvSpPr txBox="1"/>
          <p:nvPr/>
        </p:nvSpPr>
        <p:spPr>
          <a:xfrm>
            <a:off x="8568819" y="4715738"/>
            <a:ext cx="287258" cy="215444"/>
          </a:xfrm>
          <a:prstGeom prst="rect">
            <a:avLst/>
          </a:prstGeom>
          <a:noFill/>
        </p:spPr>
        <p:txBody>
          <a:bodyPr wrap="none" rtlCol="0">
            <a:spAutoFit/>
          </a:bodyPr>
          <a:lstStyle/>
          <a:p>
            <a:r>
              <a:rPr lang="en-GB" sz="800">
                <a:solidFill>
                  <a:schemeClr val="bg1"/>
                </a:solidFill>
              </a:rPr>
              <a:t>18</a:t>
            </a:r>
          </a:p>
        </p:txBody>
      </p:sp>
    </p:spTree>
    <p:extLst>
      <p:ext uri="{BB962C8B-B14F-4D97-AF65-F5344CB8AC3E}">
        <p14:creationId xmlns:p14="http://schemas.microsoft.com/office/powerpoint/2010/main" val="1853628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2" name="Text 20"/>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4" name="Slika 23">
            <a:extLst>
              <a:ext uri="{FF2B5EF4-FFF2-40B4-BE49-F238E27FC236}">
                <a16:creationId xmlns:a16="http://schemas.microsoft.com/office/drawing/2014/main" id="{DFF9E6EF-FE22-F042-8749-F6D785A448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151" y="530577"/>
            <a:ext cx="8229649" cy="3527358"/>
          </a:xfrm>
          <a:prstGeom prst="rect">
            <a:avLst/>
          </a:prstGeom>
          <a:ln w="88900" cap="sq" cmpd="thickThin">
            <a:solidFill>
              <a:srgbClr val="000000"/>
            </a:solidFill>
            <a:prstDash val="solid"/>
            <a:miter lim="800000"/>
          </a:ln>
          <a:effectLst>
            <a:innerShdw blurRad="76200">
              <a:srgbClr val="000000"/>
            </a:innerShdw>
          </a:effectLst>
        </p:spPr>
      </p:pic>
      <p:sp>
        <p:nvSpPr>
          <p:cNvPr id="3" name="TekstniOkvir 2">
            <a:extLst>
              <a:ext uri="{FF2B5EF4-FFF2-40B4-BE49-F238E27FC236}">
                <a16:creationId xmlns:a16="http://schemas.microsoft.com/office/drawing/2014/main" id="{892758ED-B897-BD23-7E12-40132DD0E0C2}"/>
              </a:ext>
            </a:extLst>
          </p:cNvPr>
          <p:cNvSpPr txBox="1"/>
          <p:nvPr/>
        </p:nvSpPr>
        <p:spPr>
          <a:xfrm>
            <a:off x="8568819" y="4715738"/>
            <a:ext cx="287258" cy="215444"/>
          </a:xfrm>
          <a:prstGeom prst="rect">
            <a:avLst/>
          </a:prstGeom>
          <a:noFill/>
        </p:spPr>
        <p:txBody>
          <a:bodyPr wrap="none" rtlCol="0">
            <a:spAutoFit/>
          </a:bodyPr>
          <a:lstStyle/>
          <a:p>
            <a:r>
              <a:rPr lang="en-GB" sz="800"/>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1A6EB419-2447-8E13-BD61-333ABEBC7EDA}"/>
              </a:ext>
            </a:extLst>
          </p:cNvPr>
          <p:cNvSpPr txBox="1"/>
          <p:nvPr/>
        </p:nvSpPr>
        <p:spPr>
          <a:xfrm>
            <a:off x="442170" y="642135"/>
            <a:ext cx="3420438" cy="846051"/>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2600" b="1">
                <a:latin typeface="+mj-lt"/>
                <a:ea typeface="+mj-ea"/>
                <a:cs typeface="+mj-cs"/>
              </a:rPr>
              <a:t>Program 3001 Javna uprava i administracija</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6" cy="505095"/>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1567926"/>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66C16052-7C33-0157-11CB-A6DC430C8EF1}"/>
              </a:ext>
            </a:extLst>
          </p:cNvPr>
          <p:cNvSpPr txBox="1"/>
          <p:nvPr/>
        </p:nvSpPr>
        <p:spPr>
          <a:xfrm>
            <a:off x="443039" y="1747878"/>
            <a:ext cx="3419569" cy="2984689"/>
          </a:xfrm>
          <a:prstGeom prst="rect">
            <a:avLst/>
          </a:prstGeom>
        </p:spPr>
        <p:txBody>
          <a:bodyPr vert="horz" lIns="91440" tIns="45720" rIns="91440" bIns="45720" rtlCol="0" anchor="ctr">
            <a:normAutofit/>
          </a:bodyPr>
          <a:lstStyle/>
          <a:p>
            <a:pPr>
              <a:lnSpc>
                <a:spcPct val="90000"/>
              </a:lnSpc>
              <a:spcAft>
                <a:spcPts val="600"/>
              </a:spcAft>
            </a:pPr>
            <a:r>
              <a:rPr lang="en-US" sz="900" b="1"/>
              <a:t>Opis programa: </a:t>
            </a:r>
            <a:r>
              <a:rPr lang="en-US" sz="900"/>
              <a:t>Program javne uprave i administracije obuhvaća poslove koji osiguravaju učinkovito, zakonito i transparentno djelovanje općinske uprave.</a:t>
            </a:r>
            <a:r>
              <a:rPr lang="en-US" sz="900" b="1"/>
              <a:t> </a:t>
            </a:r>
            <a:r>
              <a:rPr lang="en-US" sz="900"/>
              <a:t>U ovom programu osiguravaju se potrebna sredstva za redovno financiranje za zaposlenike u općinskoj upravi, potrebni materijalni rashodi za funkcioniranje općinskih službi, osiguranje općinske imovine, sredstva za podmirenje financijskih rashoda, podmirenja troškova sudskih sporova te sredstva za nabavu  opreme i održavanje postojeće opreme.</a:t>
            </a:r>
          </a:p>
          <a:p>
            <a:pPr>
              <a:lnSpc>
                <a:spcPct val="90000"/>
              </a:lnSpc>
              <a:spcAft>
                <a:spcPts val="600"/>
              </a:spcAft>
            </a:pPr>
            <a:endParaRPr lang="en-US" sz="900"/>
          </a:p>
          <a:p>
            <a:pPr>
              <a:lnSpc>
                <a:spcPct val="90000"/>
              </a:lnSpc>
              <a:spcAft>
                <a:spcPts val="600"/>
              </a:spcAft>
            </a:pPr>
            <a:r>
              <a:rPr lang="en-US" sz="900" b="1"/>
              <a:t>Ciljevi programa: </a:t>
            </a:r>
            <a:r>
              <a:rPr lang="en-US" sz="900"/>
              <a:t>Dugoročno provoditi politiku plaća i drugih materijalnih prava službenika Upravnog odjela u skladu s proračunskim mogućnostima te osigurati sredstva za nesmetano obavljanje upravnih, stručnih i ostalih poslova. Također cilj je i unaprijediti komunikaciju s građanima i javnošću kroz različite oblike informiranja.</a:t>
            </a:r>
          </a:p>
          <a:p>
            <a:pPr>
              <a:lnSpc>
                <a:spcPct val="90000"/>
              </a:lnSpc>
              <a:spcAft>
                <a:spcPts val="600"/>
              </a:spcAft>
            </a:pPr>
            <a:r>
              <a:rPr lang="en-US" sz="900" b="1"/>
              <a:t> </a:t>
            </a:r>
            <a:endParaRPr lang="en-US" sz="900"/>
          </a:p>
          <a:p>
            <a:pPr>
              <a:lnSpc>
                <a:spcPct val="90000"/>
              </a:lnSpc>
              <a:spcAft>
                <a:spcPts val="600"/>
              </a:spcAft>
            </a:pPr>
            <a:r>
              <a:rPr lang="en-US" sz="900" b="1"/>
              <a:t>Pokazatelji uspješnosti: </a:t>
            </a:r>
            <a:r>
              <a:rPr lang="en-US" sz="900"/>
              <a:t>Pokazatelji realizacije ciljeva ovog programa su pravovremeno podmirivanje financijskih obveza prema službenicima i ostvarivanje uvjeta za redovno funkcioniranje Upravnog odjela. </a:t>
            </a: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89"/>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lika 3">
            <a:extLst>
              <a:ext uri="{FF2B5EF4-FFF2-40B4-BE49-F238E27FC236}">
                <a16:creationId xmlns:a16="http://schemas.microsoft.com/office/drawing/2014/main" id="{F13701AD-25FB-42A5-8E5B-821AE27C230E}"/>
              </a:ext>
            </a:extLst>
          </p:cNvPr>
          <p:cNvPicPr>
            <a:picLocks noChangeAspect="1"/>
          </p:cNvPicPr>
          <p:nvPr/>
        </p:nvPicPr>
        <p:blipFill>
          <a:blip r:embed="rId2"/>
          <a:srcRect t="3062" r="4" b="4"/>
          <a:stretch>
            <a:fillRect/>
          </a:stretch>
        </p:blipFill>
        <p:spPr>
          <a:xfrm>
            <a:off x="4483341" y="599514"/>
            <a:ext cx="4069057" cy="3944472"/>
          </a:xfrm>
          <a:prstGeom prst="rect">
            <a:avLst/>
          </a:prstGeom>
        </p:spPr>
      </p:pic>
      <p:sp>
        <p:nvSpPr>
          <p:cNvPr id="6" name="TekstniOkvir 5">
            <a:extLst>
              <a:ext uri="{FF2B5EF4-FFF2-40B4-BE49-F238E27FC236}">
                <a16:creationId xmlns:a16="http://schemas.microsoft.com/office/drawing/2014/main" id="{66D6026D-EAAA-AA88-6821-2EE7D7E88D9A}"/>
              </a:ext>
            </a:extLst>
          </p:cNvPr>
          <p:cNvSpPr txBox="1"/>
          <p:nvPr/>
        </p:nvSpPr>
        <p:spPr>
          <a:xfrm>
            <a:off x="8568819" y="4715738"/>
            <a:ext cx="287258" cy="215444"/>
          </a:xfrm>
          <a:prstGeom prst="rect">
            <a:avLst/>
          </a:prstGeom>
          <a:noFill/>
        </p:spPr>
        <p:txBody>
          <a:bodyPr wrap="none" rtlCol="0">
            <a:spAutoFit/>
          </a:bodyPr>
          <a:lstStyle/>
          <a:p>
            <a:r>
              <a:rPr lang="en-GB" sz="800"/>
              <a:t>20</a:t>
            </a:r>
          </a:p>
        </p:txBody>
      </p:sp>
    </p:spTree>
    <p:extLst>
      <p:ext uri="{BB962C8B-B14F-4D97-AF65-F5344CB8AC3E}">
        <p14:creationId xmlns:p14="http://schemas.microsoft.com/office/powerpoint/2010/main" val="3933967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5E309-8C26-5EC3-A850-30D5EC257B21}"/>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64B18ED-AFCE-27DF-9D5A-0200AB3A81AB}"/>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3001 Javna uprava i administracija</a:t>
            </a:r>
          </a:p>
        </p:txBody>
      </p:sp>
      <p:sp>
        <p:nvSpPr>
          <p:cNvPr id="5" name="Text 1">
            <a:extLst>
              <a:ext uri="{FF2B5EF4-FFF2-40B4-BE49-F238E27FC236}">
                <a16:creationId xmlns:a16="http://schemas.microsoft.com/office/drawing/2014/main" id="{D2CDC2CF-45A5-23F5-8C9E-930E8CC94542}"/>
              </a:ext>
            </a:extLst>
          </p:cNvPr>
          <p:cNvSpPr txBox="1"/>
          <p:nvPr/>
        </p:nvSpPr>
        <p:spPr>
          <a:xfrm>
            <a:off x="457200" y="822959"/>
            <a:ext cx="8229600" cy="3703547"/>
          </a:xfrm>
          <a:prstGeom prst="rect">
            <a:avLst/>
          </a:prstGeom>
          <a:noFill/>
          <a:ln/>
        </p:spPr>
        <p:txBody>
          <a:bodyPr wrap="square" lIns="0" tIns="0" rIns="0" bIns="0" rtlCol="0" anchor="ctr"/>
          <a:lstStyle/>
          <a:p>
            <a:pPr algn="just"/>
            <a:r>
              <a:rPr lang="hr-HR" sz="1000" b="1"/>
              <a:t>A301001 Redovna djelatnost</a:t>
            </a:r>
            <a:endParaRPr lang="en-GB" sz="1000"/>
          </a:p>
          <a:p>
            <a:pPr algn="just"/>
            <a:r>
              <a:rPr lang="hr-HR" sz="1000"/>
              <a:t>Obuhvaća rashode za redovno funkcioniranje općinske uprave – plaće službenika, materijalne troškove, stručno usavršavanje, uredski materijal i tekuće održavanje prostora i opreme.</a:t>
            </a:r>
            <a:endParaRPr lang="en-GB" sz="1000"/>
          </a:p>
          <a:p>
            <a:pPr algn="just"/>
            <a:r>
              <a:rPr lang="hr-HR" sz="1000"/>
              <a:t>Cilj: Održavanje visoke razine učinkovitosti u radu te osiguranje zakonitog, transparentnog i pravodobnog izvršavanja odluka.</a:t>
            </a:r>
            <a:endParaRPr lang="en-GB" sz="1000"/>
          </a:p>
          <a:p>
            <a:pPr algn="just"/>
            <a:r>
              <a:rPr lang="hr-HR" sz="1000"/>
              <a:t>Pokazatelj uspješnosti: Pravodobno izvršavanje programa rada, zadovoljstvo građana administrativnim uslugama</a:t>
            </a:r>
            <a:endParaRPr lang="en-GB" sz="1000"/>
          </a:p>
          <a:p>
            <a:pPr algn="just"/>
            <a:r>
              <a:rPr lang="hr-HR" sz="1000"/>
              <a:t> </a:t>
            </a:r>
            <a:endParaRPr lang="en-GB" sz="1000"/>
          </a:p>
          <a:p>
            <a:pPr algn="just"/>
            <a:r>
              <a:rPr lang="hr-HR" sz="1000" b="1"/>
              <a:t>A301003 Informiranje – glasilo „Naši zvoni</a:t>
            </a:r>
            <a:endParaRPr lang="en-GB" sz="1000"/>
          </a:p>
          <a:p>
            <a:pPr algn="just"/>
            <a:r>
              <a:rPr lang="hr-HR" sz="1000"/>
              <a:t>Program obuhvaća pripremu, dizajn, grafičku obradu, tisak i distribuciju općinskog glasila „Naši zvoni“, koje informira stanovnike Općine Malinska-Dubašnica o aktualnim događanjima, odlukama općinskih tijela, projektima te kulturnim, sportskim i društvenim aktivnostima na području Općine. Cilj programa je osigurati redovito i kvalitetno informiranje građana o radu Općine Malinska-Dubašnica, aktivnostima općinskih tijela i institucija te o važnim društvenim, kulturnim i gospodarskim događanjima na području Općine. Programom se nastoji povećati transparentnost i dostupnost informacija o javnim projektima, ulaganjima i odlukama općinske uprave kako bi se građanima omogućio bolji uvid u rad lokalne samouprave. Istodobno se jača identitet i povezanost lokalne zajednice kroz promicanje lokalnih vrijednosti, tradicije, uspjeha te društvenih i kulturnih događanja u glasilu i digitalnim medijima. Pokazatelji uspješnosti: Redovitim praćenjem broja objavljenih izdanja glasila, tiskanih i distribuiranih primjeraka te digitalnih objava na web stranici i društvenim mrežama može se procijeniti doseg i učinkovitost informiranja građana. Kvalitativno praćenje uključuje ocjenu pravodobnosti i točnosti objavljenih informacija, kao i kvalitetu grafičkog i digitalnog sadržaja. </a:t>
            </a:r>
          </a:p>
          <a:p>
            <a:pPr algn="just"/>
            <a:endParaRPr lang="en-GB" sz="1000"/>
          </a:p>
          <a:p>
            <a:pPr algn="just"/>
            <a:r>
              <a:rPr lang="hr-HR" sz="1000" b="1"/>
              <a:t>A 301004 Informiranje - web stranica i društvene mreže općine </a:t>
            </a:r>
            <a:endParaRPr lang="en-GB" sz="1000"/>
          </a:p>
          <a:p>
            <a:pPr algn="just"/>
            <a:r>
              <a:rPr lang="hr-HR" sz="1000"/>
              <a:t>Program obuhvaća održavanje, ažuriranje i razvoj službene web stranice Općine Malinska-Dubašnica te upravljanje i redovito vođenje službenih profila na društvenim mrežama. Troškovi obuhvaćaju: održavanje web stranice, administraciju društvenih mreža, tehničku podršku, izradu digitalnih sadržaja i promotivnih materijala</a:t>
            </a:r>
            <a:r>
              <a:rPr lang="hr-HR" sz="1000" b="1"/>
              <a:t>.  </a:t>
            </a:r>
            <a:r>
              <a:rPr lang="hr-HR" sz="1000"/>
              <a:t>Cilj programa je osigurati pravodobno, transparentno i pristupačno informiranje građana o radu općinskih tijela, projektima, aktivnostima, javnim pozivima, kulturnim i društvenim događanjima na području Općine.  </a:t>
            </a:r>
            <a:endParaRPr lang="en-GB" sz="1000"/>
          </a:p>
          <a:p>
            <a:pPr algn="just"/>
            <a:r>
              <a:rPr lang="hr-HR" sz="1000"/>
              <a:t>Pokazatelji ostvarenja ciljeva uključuju broj ažuriranih i objavljenih vijesti na službenoj web stranici, broj objava na društvenim mrežama, broj posjeta web stranici te broj interakcija i pratitelja na društvenim mrežama. </a:t>
            </a:r>
            <a:endParaRPr lang="en-GB" sz="1000"/>
          </a:p>
        </p:txBody>
      </p:sp>
      <p:sp>
        <p:nvSpPr>
          <p:cNvPr id="4" name="TekstniOkvir 3">
            <a:extLst>
              <a:ext uri="{FF2B5EF4-FFF2-40B4-BE49-F238E27FC236}">
                <a16:creationId xmlns:a16="http://schemas.microsoft.com/office/drawing/2014/main" id="{472999A0-DD8E-AEBD-AB03-F4C4699E8E41}"/>
              </a:ext>
            </a:extLst>
          </p:cNvPr>
          <p:cNvSpPr txBox="1"/>
          <p:nvPr/>
        </p:nvSpPr>
        <p:spPr>
          <a:xfrm>
            <a:off x="8568819" y="4715738"/>
            <a:ext cx="287258" cy="215444"/>
          </a:xfrm>
          <a:prstGeom prst="rect">
            <a:avLst/>
          </a:prstGeom>
          <a:noFill/>
        </p:spPr>
        <p:txBody>
          <a:bodyPr wrap="none" rtlCol="0">
            <a:spAutoFit/>
          </a:bodyPr>
          <a:lstStyle/>
          <a:p>
            <a:r>
              <a:rPr lang="en-GB" sz="800"/>
              <a:t>21</a:t>
            </a:r>
          </a:p>
        </p:txBody>
      </p:sp>
    </p:spTree>
    <p:extLst>
      <p:ext uri="{BB962C8B-B14F-4D97-AF65-F5344CB8AC3E}">
        <p14:creationId xmlns:p14="http://schemas.microsoft.com/office/powerpoint/2010/main" val="1758184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D1206E-9472-C444-5E7D-48FF40BCE26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1A2D100C-1A13-8858-4E13-959DD6715914}"/>
              </a:ext>
            </a:extLst>
          </p:cNvPr>
          <p:cNvSpPr txBox="1"/>
          <p:nvPr/>
        </p:nvSpPr>
        <p:spPr>
          <a:xfrm>
            <a:off x="442170" y="642135"/>
            <a:ext cx="3420438" cy="846051"/>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2600" b="1">
                <a:latin typeface="+mj-lt"/>
                <a:ea typeface="+mj-ea"/>
                <a:cs typeface="+mj-cs"/>
              </a:rPr>
              <a:t>Program 3001 Javna uprava i administracija</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6" cy="505095"/>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1567926"/>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2ECAF686-9BFC-85AE-8690-5484FA18E905}"/>
              </a:ext>
            </a:extLst>
          </p:cNvPr>
          <p:cNvSpPr txBox="1"/>
          <p:nvPr/>
        </p:nvSpPr>
        <p:spPr>
          <a:xfrm>
            <a:off x="443039" y="1747878"/>
            <a:ext cx="3821318" cy="2984689"/>
          </a:xfrm>
          <a:prstGeom prst="rect">
            <a:avLst/>
          </a:prstGeom>
        </p:spPr>
        <p:txBody>
          <a:bodyPr vert="horz" lIns="91440" tIns="45720" rIns="91440" bIns="45720" rtlCol="0" anchor="ctr">
            <a:normAutofit/>
          </a:bodyPr>
          <a:lstStyle/>
          <a:p>
            <a:pPr>
              <a:lnSpc>
                <a:spcPct val="90000"/>
              </a:lnSpc>
              <a:spcAft>
                <a:spcPts val="600"/>
              </a:spcAft>
            </a:pPr>
            <a:r>
              <a:rPr lang="en-US" sz="600" b="1"/>
              <a:t>A 301005 Ostale usluge promidžbe i informiranja </a:t>
            </a:r>
          </a:p>
          <a:p>
            <a:pPr>
              <a:lnSpc>
                <a:spcPct val="90000"/>
              </a:lnSpc>
              <a:spcAft>
                <a:spcPts val="600"/>
              </a:spcAft>
            </a:pPr>
            <a:r>
              <a:rPr lang="en-US" sz="600"/>
              <a:t>Program obuhvaća financiranje i organizaciju različitih aktivnosti usmjerenih na promidžbu i informiranje građana, uključujući usluge vezane za elektroničke medije, tisak, izradu i distribuciju promidžbenog materijala te druge srodne usluge. </a:t>
            </a:r>
          </a:p>
          <a:p>
            <a:pPr>
              <a:lnSpc>
                <a:spcPct val="90000"/>
              </a:lnSpc>
              <a:spcAft>
                <a:spcPts val="600"/>
              </a:spcAft>
            </a:pPr>
            <a:r>
              <a:rPr lang="en-US" sz="600"/>
              <a:t>Cilj programa je osigurati pravovremenu, kvalitetnu i transparentnu komunikaciju Općine s građanima, medijima i širom javnošću, promovirati projekte, programe i aktivnosti lokalne samouprave te unaprijediti prepoznatljivost i pozitivan imidž Općine.</a:t>
            </a:r>
          </a:p>
          <a:p>
            <a:pPr>
              <a:lnSpc>
                <a:spcPct val="90000"/>
              </a:lnSpc>
              <a:spcAft>
                <a:spcPts val="600"/>
              </a:spcAft>
            </a:pPr>
            <a:r>
              <a:rPr lang="en-US" sz="600"/>
              <a:t>Ostvarenje ciljeva programa prati se kroz broj objava u elektroničkim i tiskanim medijima, broj distribuiranih promotivnih materijala te broj provedenih promotivnih aktivnosti. </a:t>
            </a:r>
          </a:p>
          <a:p>
            <a:pPr>
              <a:lnSpc>
                <a:spcPct val="90000"/>
              </a:lnSpc>
              <a:spcAft>
                <a:spcPts val="600"/>
              </a:spcAft>
            </a:pPr>
            <a:r>
              <a:rPr lang="en-US" sz="600" b="1"/>
              <a:t>A 301009 Otplata kredita</a:t>
            </a:r>
            <a:endParaRPr lang="en-US" sz="600"/>
          </a:p>
          <a:p>
            <a:pPr>
              <a:lnSpc>
                <a:spcPct val="90000"/>
              </a:lnSpc>
              <a:spcAft>
                <a:spcPts val="600"/>
              </a:spcAft>
            </a:pPr>
            <a:r>
              <a:rPr lang="en-US" sz="600"/>
              <a:t>Sredstva su planirana za redovitu otplatu preuzetih obveza po kreditima i to kredita za izgradnju Interpretacijskog centra u Malinskoj te kredita za modernizaciju sustava javne rasvjete na području Općine. </a:t>
            </a:r>
          </a:p>
          <a:p>
            <a:pPr>
              <a:lnSpc>
                <a:spcPct val="90000"/>
              </a:lnSpc>
              <a:spcAft>
                <a:spcPts val="600"/>
              </a:spcAft>
            </a:pPr>
            <a:r>
              <a:rPr lang="en-US" sz="600"/>
              <a:t>Ciljevi su pravodobno izvršavanje financijskih obveza te održavanje stabilnosti proračuna i kreditne sposobnosti.</a:t>
            </a:r>
          </a:p>
          <a:p>
            <a:pPr>
              <a:lnSpc>
                <a:spcPct val="90000"/>
              </a:lnSpc>
              <a:spcAft>
                <a:spcPts val="600"/>
              </a:spcAft>
            </a:pPr>
            <a:r>
              <a:rPr lang="en-US" sz="600"/>
              <a:t>Pokazatelj uspješnosti: udio podmirenih obveza u planiranom iznosu</a:t>
            </a:r>
          </a:p>
          <a:p>
            <a:pPr>
              <a:lnSpc>
                <a:spcPct val="90000"/>
              </a:lnSpc>
              <a:spcAft>
                <a:spcPts val="600"/>
              </a:spcAft>
            </a:pPr>
            <a:r>
              <a:rPr lang="en-US" sz="600" b="1"/>
              <a:t>K300102 Kapitalna ulaganja u opremu općine</a:t>
            </a:r>
            <a:endParaRPr lang="en-US" sz="600"/>
          </a:p>
          <a:p>
            <a:pPr>
              <a:lnSpc>
                <a:spcPct val="90000"/>
              </a:lnSpc>
              <a:spcAft>
                <a:spcPts val="600"/>
              </a:spcAft>
            </a:pPr>
            <a:r>
              <a:rPr lang="en-US" sz="600"/>
              <a:t>Odnosi se na nabavu informatičke, uredske i druge opreme potrebne za učinkovitiji rad općinske uprave.</a:t>
            </a:r>
          </a:p>
          <a:p>
            <a:pPr>
              <a:lnSpc>
                <a:spcPct val="90000"/>
              </a:lnSpc>
              <a:spcAft>
                <a:spcPts val="600"/>
              </a:spcAft>
            </a:pPr>
            <a:r>
              <a:rPr lang="en-US" sz="600"/>
              <a:t>Ciljevi su modernizirati i digitalizirati općinsku upravu te povećati produktivnost i kvalitetu usluge.</a:t>
            </a: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89"/>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lika 3">
            <a:extLst>
              <a:ext uri="{FF2B5EF4-FFF2-40B4-BE49-F238E27FC236}">
                <a16:creationId xmlns:a16="http://schemas.microsoft.com/office/drawing/2014/main" id="{0C3C780A-9A28-0EDB-506C-11C82D563B44}"/>
              </a:ext>
            </a:extLst>
          </p:cNvPr>
          <p:cNvPicPr>
            <a:picLocks noChangeAspect="1"/>
          </p:cNvPicPr>
          <p:nvPr/>
        </p:nvPicPr>
        <p:blipFill>
          <a:blip r:embed="rId2"/>
          <a:srcRect r="4" b="3065"/>
          <a:stretch>
            <a:fillRect/>
          </a:stretch>
        </p:blipFill>
        <p:spPr>
          <a:xfrm>
            <a:off x="4483341" y="599514"/>
            <a:ext cx="4069057" cy="3944472"/>
          </a:xfrm>
          <a:prstGeom prst="rect">
            <a:avLst/>
          </a:prstGeom>
        </p:spPr>
      </p:pic>
      <p:sp>
        <p:nvSpPr>
          <p:cNvPr id="6" name="TekstniOkvir 5">
            <a:extLst>
              <a:ext uri="{FF2B5EF4-FFF2-40B4-BE49-F238E27FC236}">
                <a16:creationId xmlns:a16="http://schemas.microsoft.com/office/drawing/2014/main" id="{DF5A6433-1FD8-05E6-3158-19F02F9E579D}"/>
              </a:ext>
            </a:extLst>
          </p:cNvPr>
          <p:cNvSpPr txBox="1"/>
          <p:nvPr/>
        </p:nvSpPr>
        <p:spPr>
          <a:xfrm>
            <a:off x="8568819" y="4715738"/>
            <a:ext cx="287258" cy="215444"/>
          </a:xfrm>
          <a:prstGeom prst="rect">
            <a:avLst/>
          </a:prstGeom>
          <a:noFill/>
        </p:spPr>
        <p:txBody>
          <a:bodyPr wrap="none" rtlCol="0">
            <a:spAutoFit/>
          </a:bodyPr>
          <a:lstStyle/>
          <a:p>
            <a:r>
              <a:rPr lang="en-GB" sz="800"/>
              <a:t>22</a:t>
            </a:r>
          </a:p>
        </p:txBody>
      </p:sp>
    </p:spTree>
    <p:extLst>
      <p:ext uri="{BB962C8B-B14F-4D97-AF65-F5344CB8AC3E}">
        <p14:creationId xmlns:p14="http://schemas.microsoft.com/office/powerpoint/2010/main" val="550037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22B829F-EED6-748E-9C06-90AF039A142E}"/>
            </a:ext>
          </a:extLst>
        </p:cNvPr>
        <p:cNvGrpSpPr/>
        <p:nvPr/>
      </p:nvGrpSpPr>
      <p:grpSpPr>
        <a:xfrm>
          <a:off x="0" y="0"/>
          <a:ext cx="0" cy="0"/>
          <a:chOff x="0" y="0"/>
          <a:chExt cx="0" cy="0"/>
        </a:xfrm>
      </p:grpSpPr>
      <p:sp>
        <p:nvSpPr>
          <p:cNvPr id="22" name="Text 20">
            <a:extLst>
              <a:ext uri="{FF2B5EF4-FFF2-40B4-BE49-F238E27FC236}">
                <a16:creationId xmlns:a16="http://schemas.microsoft.com/office/drawing/2014/main" id="{FA05B6F7-5C4A-8FF2-8DB5-BEA5F1F6C4B1}"/>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4" name="Slika 23">
            <a:extLst>
              <a:ext uri="{FF2B5EF4-FFF2-40B4-BE49-F238E27FC236}">
                <a16:creationId xmlns:a16="http://schemas.microsoft.com/office/drawing/2014/main" id="{DA9DD642-D026-E5BF-D00B-A5620C4F78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887" y="1287439"/>
            <a:ext cx="8444225" cy="20142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C6A679EB-FA52-3E4D-2A7B-30369F086FA2}"/>
              </a:ext>
            </a:extLst>
          </p:cNvPr>
          <p:cNvSpPr txBox="1"/>
          <p:nvPr/>
        </p:nvSpPr>
        <p:spPr>
          <a:xfrm>
            <a:off x="8568819" y="4715738"/>
            <a:ext cx="287258" cy="215444"/>
          </a:xfrm>
          <a:prstGeom prst="rect">
            <a:avLst/>
          </a:prstGeom>
          <a:noFill/>
        </p:spPr>
        <p:txBody>
          <a:bodyPr wrap="none" rtlCol="0">
            <a:spAutoFit/>
          </a:bodyPr>
          <a:lstStyle/>
          <a:p>
            <a:r>
              <a:rPr lang="en-GB" sz="800"/>
              <a:t>23</a:t>
            </a:r>
          </a:p>
        </p:txBody>
      </p:sp>
    </p:spTree>
    <p:extLst>
      <p:ext uri="{BB962C8B-B14F-4D97-AF65-F5344CB8AC3E}">
        <p14:creationId xmlns:p14="http://schemas.microsoft.com/office/powerpoint/2010/main" val="2205764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DB27A6-B1CA-0AC5-C76B-4CA8AFFF5DD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8086" y="0"/>
            <a:ext cx="5565913" cy="51434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C6DB3163-D4C2-9299-1F25-722820194082}"/>
              </a:ext>
            </a:extLst>
          </p:cNvPr>
          <p:cNvSpPr txBox="1"/>
          <p:nvPr/>
        </p:nvSpPr>
        <p:spPr>
          <a:xfrm>
            <a:off x="5490349" y="457200"/>
            <a:ext cx="3105011" cy="998129"/>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2400" b="1">
                <a:latin typeface="+mj-lt"/>
                <a:ea typeface="+mj-ea"/>
                <a:cs typeface="+mj-cs"/>
              </a:rPr>
              <a:t>Program 3002 Jačanje gospodarstva</a:t>
            </a:r>
          </a:p>
        </p:txBody>
      </p:sp>
      <p:pic>
        <p:nvPicPr>
          <p:cNvPr id="4" name="Slika 3">
            <a:extLst>
              <a:ext uri="{FF2B5EF4-FFF2-40B4-BE49-F238E27FC236}">
                <a16:creationId xmlns:a16="http://schemas.microsoft.com/office/drawing/2014/main" id="{020D250A-D41D-0A2A-53F6-839442CCB0D1}"/>
              </a:ext>
            </a:extLst>
          </p:cNvPr>
          <p:cNvPicPr>
            <a:picLocks noChangeAspect="1"/>
          </p:cNvPicPr>
          <p:nvPr/>
        </p:nvPicPr>
        <p:blipFill>
          <a:blip r:embed="rId2"/>
          <a:srcRect t="12630" r="1" b="7878"/>
          <a:stretch>
            <a:fillRect/>
          </a:stretch>
        </p:blipFill>
        <p:spPr>
          <a:xfrm>
            <a:off x="20" y="10"/>
            <a:ext cx="5176278" cy="51434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5" name="Text 1">
            <a:extLst>
              <a:ext uri="{FF2B5EF4-FFF2-40B4-BE49-F238E27FC236}">
                <a16:creationId xmlns:a16="http://schemas.microsoft.com/office/drawing/2014/main" id="{3A405638-C2F5-0E21-2D05-5E5C03A331CD}"/>
              </a:ext>
            </a:extLst>
          </p:cNvPr>
          <p:cNvSpPr txBox="1"/>
          <p:nvPr/>
        </p:nvSpPr>
        <p:spPr>
          <a:xfrm>
            <a:off x="5490348" y="1645576"/>
            <a:ext cx="3105010" cy="2931440"/>
          </a:xfrm>
          <a:prstGeom prst="rect">
            <a:avLst/>
          </a:prstGeom>
        </p:spPr>
        <p:txBody>
          <a:bodyPr vert="horz" lIns="91440" tIns="45720" rIns="91440" bIns="45720" rtlCol="0">
            <a:normAutofit/>
          </a:bodyPr>
          <a:lstStyle/>
          <a:p>
            <a:pPr>
              <a:lnSpc>
                <a:spcPct val="90000"/>
              </a:lnSpc>
              <a:spcAft>
                <a:spcPts val="600"/>
              </a:spcAft>
            </a:pPr>
            <a:r>
              <a:rPr lang="en-US" sz="900" b="1"/>
              <a:t>Opis programa: </a:t>
            </a:r>
            <a:r>
              <a:rPr lang="en-US" sz="900"/>
              <a:t>Program Jačanje gospodarstva obuhvaća aktivnosti usmjerene na razvoj i poticanje gospodarskih djelatnosti na području Općine Malinska – Dubašnica.</a:t>
            </a:r>
          </a:p>
          <a:p>
            <a:pPr>
              <a:lnSpc>
                <a:spcPct val="90000"/>
              </a:lnSpc>
              <a:spcAft>
                <a:spcPts val="600"/>
              </a:spcAft>
            </a:pPr>
            <a:r>
              <a:rPr lang="en-US" sz="900"/>
              <a:t> </a:t>
            </a:r>
          </a:p>
          <a:p>
            <a:pPr>
              <a:lnSpc>
                <a:spcPct val="90000"/>
              </a:lnSpc>
              <a:spcAft>
                <a:spcPts val="600"/>
              </a:spcAft>
            </a:pPr>
            <a:r>
              <a:rPr lang="en-US" sz="900" b="1"/>
              <a:t>Ciljevi programa:</a:t>
            </a:r>
            <a:r>
              <a:rPr lang="en-US" sz="900"/>
              <a:t> Cilj programa je financijsko rasterećenje gospodarskih subjekata s područja Općine Malinska-Dubašnica, poticanje razvoja poduzetništva, te pružanje podrške radu Lokalne akcijske grupe Kvarnerski otoci.</a:t>
            </a:r>
          </a:p>
          <a:p>
            <a:pPr>
              <a:lnSpc>
                <a:spcPct val="90000"/>
              </a:lnSpc>
              <a:spcAft>
                <a:spcPts val="600"/>
              </a:spcAft>
            </a:pPr>
            <a:endParaRPr lang="en-US" sz="900"/>
          </a:p>
          <a:p>
            <a:pPr>
              <a:lnSpc>
                <a:spcPct val="90000"/>
              </a:lnSpc>
              <a:spcAft>
                <a:spcPts val="600"/>
              </a:spcAft>
            </a:pPr>
            <a:r>
              <a:rPr lang="en-US" sz="900" b="1"/>
              <a:t>Pokazatelji uspješnosti: </a:t>
            </a:r>
            <a:r>
              <a:rPr lang="en-US" sz="900"/>
              <a:t>Pokazatelji uspješnosti izvođenja Programa očituju se u smanjenim financijskim obvezama poduzetnika, broju novih poduzetnika i zaposlenih osoba koji su dobili podršku Općine, te povećanju kvalitete i prepoznatljivosti lokalnih proizvoda i usluga.</a:t>
            </a:r>
          </a:p>
        </p:txBody>
      </p:sp>
      <p:sp>
        <p:nvSpPr>
          <p:cNvPr id="6" name="TekstniOkvir 5">
            <a:extLst>
              <a:ext uri="{FF2B5EF4-FFF2-40B4-BE49-F238E27FC236}">
                <a16:creationId xmlns:a16="http://schemas.microsoft.com/office/drawing/2014/main" id="{03220270-78AB-ACC5-7685-E53D074D1844}"/>
              </a:ext>
            </a:extLst>
          </p:cNvPr>
          <p:cNvSpPr txBox="1"/>
          <p:nvPr/>
        </p:nvSpPr>
        <p:spPr>
          <a:xfrm>
            <a:off x="8568819" y="4715738"/>
            <a:ext cx="287258" cy="215444"/>
          </a:xfrm>
          <a:prstGeom prst="rect">
            <a:avLst/>
          </a:prstGeom>
          <a:noFill/>
        </p:spPr>
        <p:txBody>
          <a:bodyPr wrap="none" rtlCol="0">
            <a:spAutoFit/>
          </a:bodyPr>
          <a:lstStyle/>
          <a:p>
            <a:r>
              <a:rPr lang="en-GB" sz="800"/>
              <a:t>24</a:t>
            </a:r>
          </a:p>
        </p:txBody>
      </p:sp>
    </p:spTree>
    <p:extLst>
      <p:ext uri="{BB962C8B-B14F-4D97-AF65-F5344CB8AC3E}">
        <p14:creationId xmlns:p14="http://schemas.microsoft.com/office/powerpoint/2010/main" val="3239812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89CD5-34E5-AC85-BC2B-6C4F72A5BF81}"/>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5E92AE73-C5F9-8316-2468-4A1871CA4B7B}"/>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3002 Jačanje gospodarstva</a:t>
            </a:r>
          </a:p>
        </p:txBody>
      </p:sp>
      <p:sp>
        <p:nvSpPr>
          <p:cNvPr id="5" name="Text 1">
            <a:extLst>
              <a:ext uri="{FF2B5EF4-FFF2-40B4-BE49-F238E27FC236}">
                <a16:creationId xmlns:a16="http://schemas.microsoft.com/office/drawing/2014/main" id="{87AF658C-8E1A-63F9-1600-9F655F62B905}"/>
              </a:ext>
            </a:extLst>
          </p:cNvPr>
          <p:cNvSpPr txBox="1"/>
          <p:nvPr/>
        </p:nvSpPr>
        <p:spPr>
          <a:xfrm>
            <a:off x="457200" y="822960"/>
            <a:ext cx="8229600" cy="3571619"/>
          </a:xfrm>
          <a:prstGeom prst="rect">
            <a:avLst/>
          </a:prstGeom>
          <a:noFill/>
          <a:ln/>
        </p:spPr>
        <p:txBody>
          <a:bodyPr wrap="square" lIns="0" tIns="0" rIns="0" bIns="0" rtlCol="0" anchor="ctr"/>
          <a:lstStyle/>
          <a:p>
            <a:pPr algn="just"/>
            <a:r>
              <a:rPr lang="hr-HR" sz="1000" b="1"/>
              <a:t>A300201 – Poticanje poduzetništva</a:t>
            </a:r>
            <a:endParaRPr lang="en-GB" sz="1000"/>
          </a:p>
          <a:p>
            <a:pPr algn="just"/>
            <a:r>
              <a:rPr lang="hr-HR" sz="1000"/>
              <a:t>Sredstva su namijenjena korisnicima javnih površina koji temeljem</a:t>
            </a:r>
            <a:r>
              <a:rPr lang="hr-HR" sz="1000" b="1" i="1"/>
              <a:t> </a:t>
            </a:r>
            <a:r>
              <a:rPr lang="hr-HR" sz="1000"/>
              <a:t>članka 17. Odluke o lokalnim porezima (SN PGŽ 39/18, 23/20 i 50/23) za postavljene terase ispred ugostiteljskih objekata koji posluju više od 9 mjeseci u kalendarskoj godini ostvaruju popust od 50% iznosa. Navedeni iznos subvencije u općinski proračun uplaćuje se na teret ove pozicije.</a:t>
            </a:r>
            <a:endParaRPr lang="en-GB" sz="1000"/>
          </a:p>
          <a:p>
            <a:pPr algn="just"/>
            <a:r>
              <a:rPr lang="hr-HR" sz="1000"/>
              <a:t>Cilj: povećati broj poduzeća i obrta na području Općine koji se bave ugostiteljstvom da posluju tijekom cijele godine</a:t>
            </a:r>
            <a:endParaRPr lang="en-GB" sz="1000"/>
          </a:p>
          <a:p>
            <a:pPr algn="just"/>
            <a:r>
              <a:rPr lang="hr-HR" sz="1000"/>
              <a:t>Pokazatelj uspješnosti: broj dodijeljenih potpora</a:t>
            </a:r>
            <a:endParaRPr lang="en-GB" sz="1000"/>
          </a:p>
          <a:p>
            <a:pPr algn="just"/>
            <a:r>
              <a:rPr lang="hr-HR" sz="1000"/>
              <a:t> </a:t>
            </a:r>
            <a:endParaRPr lang="en-GB" sz="1000"/>
          </a:p>
          <a:p>
            <a:pPr algn="just"/>
            <a:r>
              <a:rPr lang="hr-HR" sz="1000" b="1"/>
              <a:t>Aktivnost - A300202 Lokalna akcijska grupa LAG "Kvarnerski otoci"</a:t>
            </a:r>
            <a:endParaRPr lang="en-GB" sz="1000"/>
          </a:p>
          <a:p>
            <a:pPr algn="just"/>
            <a:r>
              <a:rPr lang="hr-HR" sz="1000"/>
              <a:t>Aktivnost obuhvaća financiranje članarine Općine Malinska u okviru Lokalne akcijske grupe (LAG) Kvarnerski otoci. </a:t>
            </a:r>
            <a:endParaRPr lang="en-GB" sz="1000"/>
          </a:p>
          <a:p>
            <a:pPr algn="just"/>
            <a:r>
              <a:rPr lang="hr-HR" sz="1000"/>
              <a:t>Cilj programa je osigurati aktivno sudjelovanje Općine u radu LAG-a, što uključuje planiranje, provedbu i praćenje razvojnih projekata te korištenje sredstava iz nacionalnih i europskih fondova za ruralni razvoj i zajedničke lokalne projekte. </a:t>
            </a:r>
            <a:endParaRPr lang="en-GB" sz="1000"/>
          </a:p>
          <a:p>
            <a:pPr algn="just"/>
            <a:r>
              <a:rPr lang="hr-HR" sz="1000"/>
              <a:t>Ostvarenje ciljeva programa prati se kvantitativno kroz redovno plaćanje članarine Općine, broj sastanaka i radionica LAG-a na kojima Općina sudjeluje te broj zajedničkih projekata i inicijativa u kojima Općina aktivno sudjeluje. </a:t>
            </a:r>
            <a:endParaRPr lang="en-GB" sz="1000"/>
          </a:p>
          <a:p>
            <a:pPr algn="just"/>
            <a:r>
              <a:rPr lang="hr-HR" sz="1000" b="1"/>
              <a:t> </a:t>
            </a:r>
            <a:endParaRPr lang="en-GB" sz="1000"/>
          </a:p>
          <a:p>
            <a:pPr algn="just"/>
            <a:r>
              <a:rPr lang="hr-HR" sz="1000" b="1"/>
              <a:t>Aktivnost A300206 Butiga</a:t>
            </a:r>
            <a:endParaRPr lang="en-GB" sz="1000"/>
          </a:p>
          <a:p>
            <a:pPr algn="just"/>
            <a:r>
              <a:rPr lang="hr-HR" sz="1000"/>
              <a:t>Program obuhvaća kapitalnu pomoć trgovini „Butiga“ u Malinskoj, koja je u vlasništvu i pod upravljanjem Komunalnog društva Dubašnica. Trgovina djeluje sezonski, otvorena je samo dio godine, i u svom radu prodaje isključivo proizvode lokalnih proizvođača.</a:t>
            </a:r>
            <a:endParaRPr lang="en-GB" sz="1000"/>
          </a:p>
          <a:p>
            <a:pPr algn="just"/>
            <a:r>
              <a:rPr lang="hr-HR" sz="1000"/>
              <a:t>Cilj programa je osigurati održavanje i modernizaciju trgovine „Butiga“ kako bi se omogućilo sezonsko poslovanje i kontinuirana dostupnost proizvoda lokalnih proizvođača. Program također nastoji podržati lokalne proizvođače, poticati očuvanje tradicije i identiteta zajednice te osigurati kvalitetnu opskrbu stanovnika i turista.</a:t>
            </a:r>
            <a:endParaRPr lang="en-GB" sz="1000"/>
          </a:p>
          <a:p>
            <a:pPr algn="just"/>
            <a:r>
              <a:rPr lang="hr-HR" sz="1000"/>
              <a:t>Ostvarenje ciljeva programa prati se kroz broj sezonskih dana kada je trgovina otvorena, količina i vrijednost prodanih proizvoda lokalnih proizvođača, te broj lokalnih proizvođača uključenih u prodaju. </a:t>
            </a:r>
            <a:r>
              <a:rPr lang="hr-HR" sz="1000" b="1"/>
              <a:t> </a:t>
            </a:r>
            <a:endParaRPr lang="en-GB" sz="1000"/>
          </a:p>
        </p:txBody>
      </p:sp>
      <p:sp>
        <p:nvSpPr>
          <p:cNvPr id="4" name="TekstniOkvir 3">
            <a:extLst>
              <a:ext uri="{FF2B5EF4-FFF2-40B4-BE49-F238E27FC236}">
                <a16:creationId xmlns:a16="http://schemas.microsoft.com/office/drawing/2014/main" id="{9681C910-390D-3CEE-83BC-E80AA2069C60}"/>
              </a:ext>
            </a:extLst>
          </p:cNvPr>
          <p:cNvSpPr txBox="1"/>
          <p:nvPr/>
        </p:nvSpPr>
        <p:spPr>
          <a:xfrm>
            <a:off x="8568819" y="4715738"/>
            <a:ext cx="287258" cy="215444"/>
          </a:xfrm>
          <a:prstGeom prst="rect">
            <a:avLst/>
          </a:prstGeom>
          <a:noFill/>
        </p:spPr>
        <p:txBody>
          <a:bodyPr wrap="none" rtlCol="0">
            <a:spAutoFit/>
          </a:bodyPr>
          <a:lstStyle/>
          <a:p>
            <a:r>
              <a:rPr lang="en-GB" sz="800"/>
              <a:t>25</a:t>
            </a:r>
          </a:p>
        </p:txBody>
      </p:sp>
    </p:spTree>
    <p:extLst>
      <p:ext uri="{BB962C8B-B14F-4D97-AF65-F5344CB8AC3E}">
        <p14:creationId xmlns:p14="http://schemas.microsoft.com/office/powerpoint/2010/main" val="638143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3">
    <p:bg>
      <p:bgPr>
        <a:solidFill>
          <a:srgbClr val="F0FDFA"/>
        </a:solidFill>
        <a:effectLst/>
      </p:bgPr>
    </p:bg>
    <p:spTree>
      <p:nvGrpSpPr>
        <p:cNvPr id="1" name=""/>
        <p:cNvGrpSpPr/>
        <p:nvPr/>
      </p:nvGrpSpPr>
      <p:grpSpPr>
        <a:xfrm>
          <a:off x="0" y="0"/>
          <a:ext cx="0" cy="0"/>
          <a:chOff x="0" y="0"/>
          <a:chExt cx="0" cy="0"/>
        </a:xfrm>
      </p:grpSpPr>
      <p:sp>
        <p:nvSpPr>
          <p:cNvPr id="45" name="Text 43"/>
          <p:cNvSpPr txBox="1"/>
          <p:nvPr/>
        </p:nvSpPr>
        <p:spPr>
          <a:xfrm>
            <a:off x="822960" y="4709160"/>
            <a:ext cx="7772400" cy="201168"/>
          </a:xfrm>
          <a:prstGeom prst="rect">
            <a:avLst/>
          </a:prstGeom>
          <a:noFill/>
          <a:ln/>
        </p:spPr>
        <p:txBody>
          <a:bodyPr wrap="square" lIns="0" tIns="0" rIns="0" bIns="0" rtlCol="0" anchor="ctr"/>
          <a:lstStyle/>
          <a:p>
            <a:pPr marL="0" indent="0">
              <a:buNone/>
            </a:pPr>
            <a:r>
              <a:rPr lang="en-US" sz="900" dirty="0">
                <a:solidFill>
                  <a:srgbClr val="64748B"/>
                </a:solidFill>
                <a:latin typeface="Calibri" pitchFamily="34" charset="0"/>
                <a:ea typeface="Calibri" pitchFamily="34" charset="-122"/>
                <a:cs typeface="Calibri" pitchFamily="34" charset="-120"/>
              </a:rPr>
              <a:t>Igrališta, oprema, EKI, javne površine</a:t>
            </a:r>
            <a:endParaRPr lang="en-US" sz="900" dirty="0"/>
          </a:p>
        </p:txBody>
      </p:sp>
      <p:sp>
        <p:nvSpPr>
          <p:cNvPr id="46" name="Text 44"/>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48" name="Slika 47">
            <a:extLst>
              <a:ext uri="{FF2B5EF4-FFF2-40B4-BE49-F238E27FC236}">
                <a16:creationId xmlns:a16="http://schemas.microsoft.com/office/drawing/2014/main" id="{EB636445-C9B4-68B0-90CA-4E0634D013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578" y="1167491"/>
            <a:ext cx="8060844" cy="21762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69BDA08A-5472-54FB-7918-F2115E99A471}"/>
              </a:ext>
            </a:extLst>
          </p:cNvPr>
          <p:cNvSpPr txBox="1"/>
          <p:nvPr/>
        </p:nvSpPr>
        <p:spPr>
          <a:xfrm>
            <a:off x="8568819" y="4715738"/>
            <a:ext cx="287258" cy="215444"/>
          </a:xfrm>
          <a:prstGeom prst="rect">
            <a:avLst/>
          </a:prstGeom>
          <a:noFill/>
        </p:spPr>
        <p:txBody>
          <a:bodyPr wrap="none" rtlCol="0">
            <a:spAutoFit/>
          </a:bodyPr>
          <a:lstStyle/>
          <a:p>
            <a:r>
              <a:rPr lang="en-GB" sz="800"/>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2D442B-6E40-9BBA-4150-84B8BCDB51F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CC24C50E-0CD5-A212-8504-42A32DBBAAFF}"/>
              </a:ext>
            </a:extLst>
          </p:cNvPr>
          <p:cNvSpPr txBox="1"/>
          <p:nvPr/>
        </p:nvSpPr>
        <p:spPr>
          <a:xfrm>
            <a:off x="5648707" y="273843"/>
            <a:ext cx="2866642" cy="1424934"/>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000" b="1">
                <a:latin typeface="+mj-lt"/>
                <a:ea typeface="+mj-ea"/>
                <a:cs typeface="+mj-cs"/>
              </a:rPr>
              <a:t>Program 3003 Poticanje razvoja turizma</a:t>
            </a:r>
          </a:p>
        </p:txBody>
      </p:sp>
      <p:pic>
        <p:nvPicPr>
          <p:cNvPr id="4" name="Slika 3">
            <a:extLst>
              <a:ext uri="{FF2B5EF4-FFF2-40B4-BE49-F238E27FC236}">
                <a16:creationId xmlns:a16="http://schemas.microsoft.com/office/drawing/2014/main" id="{148FD172-6F7E-6A0D-47B0-104E9F165059}"/>
              </a:ext>
            </a:extLst>
          </p:cNvPr>
          <p:cNvPicPr>
            <a:picLocks noChangeAspect="1"/>
          </p:cNvPicPr>
          <p:nvPr/>
        </p:nvPicPr>
        <p:blipFill>
          <a:blip r:embed="rId2"/>
          <a:srcRect r="2" b="1132"/>
          <a:stretch>
            <a:fillRect/>
          </a:stretch>
        </p:blipFill>
        <p:spPr>
          <a:xfrm>
            <a:off x="20" y="10"/>
            <a:ext cx="5202273" cy="5143490"/>
          </a:xfrm>
          <a:prstGeom prst="rect">
            <a:avLst/>
          </a:prstGeom>
        </p:spPr>
      </p:pic>
      <p:sp>
        <p:nvSpPr>
          <p:cNvPr id="5" name="Text 1">
            <a:extLst>
              <a:ext uri="{FF2B5EF4-FFF2-40B4-BE49-F238E27FC236}">
                <a16:creationId xmlns:a16="http://schemas.microsoft.com/office/drawing/2014/main" id="{22172D19-0B5C-C48A-EDDA-BBB6BB262FE4}"/>
              </a:ext>
            </a:extLst>
          </p:cNvPr>
          <p:cNvSpPr txBox="1"/>
          <p:nvPr/>
        </p:nvSpPr>
        <p:spPr>
          <a:xfrm>
            <a:off x="5648706" y="1825650"/>
            <a:ext cx="3291311" cy="2807072"/>
          </a:xfrm>
          <a:prstGeom prst="rect">
            <a:avLst/>
          </a:prstGeom>
        </p:spPr>
        <p:txBody>
          <a:bodyPr vert="horz" lIns="91440" tIns="45720" rIns="91440" bIns="45720" rtlCol="0">
            <a:normAutofit/>
          </a:bodyPr>
          <a:lstStyle/>
          <a:p>
            <a:pPr algn="just">
              <a:lnSpc>
                <a:spcPct val="90000"/>
              </a:lnSpc>
              <a:spcAft>
                <a:spcPts val="600"/>
              </a:spcAft>
            </a:pPr>
            <a:r>
              <a:rPr lang="en-US" sz="1100" b="1"/>
              <a:t>Opis programa: </a:t>
            </a:r>
            <a:r>
              <a:rPr lang="en-US" sz="1100"/>
              <a:t>Program</a:t>
            </a:r>
            <a:r>
              <a:rPr lang="en-US" sz="1100" b="1"/>
              <a:t> </a:t>
            </a:r>
            <a:r>
              <a:rPr lang="en-US" sz="1100"/>
              <a:t>Poticanje razvoja turizma obuhvaća aktivnosti kojima se podržava razvoj i unaprjeđenje turističke ponude, promocija destinacije te poticanje održivog i cjelogodišnjeg turizma.</a:t>
            </a:r>
          </a:p>
          <a:p>
            <a:pPr algn="just">
              <a:lnSpc>
                <a:spcPct val="90000"/>
              </a:lnSpc>
              <a:spcAft>
                <a:spcPts val="600"/>
              </a:spcAft>
            </a:pPr>
            <a:r>
              <a:rPr lang="en-US" sz="1100"/>
              <a:t>Svrha programa je jačanje konkurentnosti destinacije Općine Malinska – Dubašnica, povećanje broja dolazaka i noćenja, te stvaranje prepoznatljivog identiteta Općine kao kvalitetne turističke destinacije. </a:t>
            </a:r>
          </a:p>
          <a:p>
            <a:pPr algn="just">
              <a:lnSpc>
                <a:spcPct val="90000"/>
              </a:lnSpc>
              <a:spcAft>
                <a:spcPts val="600"/>
              </a:spcAft>
            </a:pPr>
            <a:r>
              <a:rPr lang="en-US" sz="1100" b="1"/>
              <a:t>Ciljevi programa:</a:t>
            </a:r>
            <a:r>
              <a:rPr lang="en-US" sz="1100"/>
              <a:t> Unaprijediti kvalitetu i raznolikost turističke ponude, poticati održiv i cjelogodišnji turizam, osigurati učinkovitu promociju te jačati suradnju s lokalnim partnerima. </a:t>
            </a:r>
          </a:p>
        </p:txBody>
      </p:sp>
      <p:sp>
        <p:nvSpPr>
          <p:cNvPr id="6" name="TekstniOkvir 5">
            <a:extLst>
              <a:ext uri="{FF2B5EF4-FFF2-40B4-BE49-F238E27FC236}">
                <a16:creationId xmlns:a16="http://schemas.microsoft.com/office/drawing/2014/main" id="{99CF34BE-1EA6-89B9-226D-E4BA83A389EC}"/>
              </a:ext>
            </a:extLst>
          </p:cNvPr>
          <p:cNvSpPr txBox="1"/>
          <p:nvPr/>
        </p:nvSpPr>
        <p:spPr>
          <a:xfrm>
            <a:off x="8568819" y="4715738"/>
            <a:ext cx="287258" cy="215444"/>
          </a:xfrm>
          <a:prstGeom prst="rect">
            <a:avLst/>
          </a:prstGeom>
          <a:noFill/>
        </p:spPr>
        <p:txBody>
          <a:bodyPr wrap="none" rtlCol="0">
            <a:spAutoFit/>
          </a:bodyPr>
          <a:lstStyle/>
          <a:p>
            <a:r>
              <a:rPr lang="en-GB" sz="800"/>
              <a:t>27</a:t>
            </a:r>
          </a:p>
        </p:txBody>
      </p:sp>
    </p:spTree>
    <p:extLst>
      <p:ext uri="{BB962C8B-B14F-4D97-AF65-F5344CB8AC3E}">
        <p14:creationId xmlns:p14="http://schemas.microsoft.com/office/powerpoint/2010/main" val="149377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7480B-006D-EFD9-DA32-04D0BABC64E8}"/>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DBE0DDF0-B7EC-B0D5-6BFC-5EFFE25D8A48}"/>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3003 Poticanje razvoja turizma</a:t>
            </a:r>
          </a:p>
        </p:txBody>
      </p:sp>
      <p:sp>
        <p:nvSpPr>
          <p:cNvPr id="5" name="Text 1">
            <a:extLst>
              <a:ext uri="{FF2B5EF4-FFF2-40B4-BE49-F238E27FC236}">
                <a16:creationId xmlns:a16="http://schemas.microsoft.com/office/drawing/2014/main" id="{D8BE2331-B462-6253-6360-F6A85A711382}"/>
              </a:ext>
            </a:extLst>
          </p:cNvPr>
          <p:cNvSpPr txBox="1"/>
          <p:nvPr/>
        </p:nvSpPr>
        <p:spPr>
          <a:xfrm>
            <a:off x="457200" y="822960"/>
            <a:ext cx="8229600" cy="3225875"/>
          </a:xfrm>
          <a:prstGeom prst="rect">
            <a:avLst/>
          </a:prstGeom>
          <a:noFill/>
          <a:ln/>
        </p:spPr>
        <p:txBody>
          <a:bodyPr wrap="square" lIns="0" tIns="0" rIns="0" bIns="0" rtlCol="0" anchor="ctr"/>
          <a:lstStyle/>
          <a:p>
            <a:pPr algn="just"/>
            <a:r>
              <a:rPr lang="hr-HR" sz="1000" b="1"/>
              <a:t>A300302 – Potpore aktivnostima u turizmu – Program TZ otoka Krka</a:t>
            </a:r>
            <a:endParaRPr lang="en-GB" sz="1000"/>
          </a:p>
          <a:p>
            <a:pPr algn="just"/>
            <a:r>
              <a:rPr lang="hr-HR" sz="1000"/>
              <a:t>Program obuhvaća sufinanciranje rada Turističke zajednice otoka Krka s ciljem podrške zajedničkim aktivnostima u promociji turizma, unapređenju turističke ponude i razvoju destinacije na cijelom otoku. Financijska potpora omogućava Općini Malinska aktivno sudjelovanje u zajedničkim projektima i inicijativama Turističke zajednice.</a:t>
            </a:r>
            <a:endParaRPr lang="en-GB" sz="1000"/>
          </a:p>
          <a:p>
            <a:pPr algn="just"/>
            <a:endParaRPr lang="en-GB" sz="1000"/>
          </a:p>
          <a:p>
            <a:pPr algn="just"/>
            <a:r>
              <a:rPr lang="hr-HR" sz="1000"/>
              <a:t>Cilj programa je osigurati aktivno sudjelovanje Općine Malinska u radu Turističke zajednice otoka Krka, doprinositi zajedničkim projektima i inicijativama te podržavati promociju turističke ponude cijelog otoka. Program nastoji unaprijediti prepoznatljivost destinacije, povećati posjećenost i potaknuti gospodarski razvoj lokalne zajednice kroz održivi turizam. </a:t>
            </a:r>
            <a:endParaRPr lang="en-GB" sz="1000"/>
          </a:p>
          <a:p>
            <a:pPr algn="just"/>
            <a:r>
              <a:rPr lang="hr-HR" sz="1000"/>
              <a:t>Pokazatelji uspješnosti: Kvantitativno se prati broj zajedničkih projekata i inicijativa u kojima Općina sudjeluje, broj promotivnih aktivnosti i događanja organiziranih Turističkom zajednicom otoka Krka te rast posjećenosti i turističkih noćenja na području Općine.</a:t>
            </a:r>
            <a:endParaRPr lang="en-GB" sz="1000"/>
          </a:p>
          <a:p>
            <a:pPr algn="just"/>
            <a:r>
              <a:rPr lang="hr-HR" sz="1000" b="1" i="1"/>
              <a:t> </a:t>
            </a:r>
            <a:endParaRPr lang="en-GB" sz="1000"/>
          </a:p>
          <a:p>
            <a:pPr algn="just"/>
            <a:r>
              <a:rPr lang="hr-HR" sz="1000" b="1"/>
              <a:t>A300305 Program udruženog oglašavanja zračnog prijevoza od interesa za turizam PGŽ</a:t>
            </a:r>
            <a:endParaRPr lang="en-GB" sz="1000"/>
          </a:p>
          <a:p>
            <a:pPr algn="just"/>
            <a:r>
              <a:rPr lang="hr-HR" sz="1000"/>
              <a:t>Aktivnost obuhvaća sufinanciranje oglašavanja zračnih prijevoznika i destinacija radi povećanja dostupnosti otoka Krka i Općine Malinska – Dubašnica iz inozemstva.</a:t>
            </a:r>
            <a:endParaRPr lang="en-GB" sz="1000"/>
          </a:p>
          <a:p>
            <a:pPr algn="just"/>
            <a:r>
              <a:rPr lang="hr-HR" sz="1000"/>
              <a:t>Ciljevi: osigurati bolju prometnu povezanost otoka Krka s drugim zračnim lukama te povećati broj dolazaka turista putem zračnog prometa</a:t>
            </a:r>
            <a:endParaRPr lang="en-GB" sz="1000"/>
          </a:p>
          <a:p>
            <a:pPr algn="just"/>
            <a:r>
              <a:rPr lang="hr-HR" sz="1000"/>
              <a:t>Pokazatelji uspješnosti: broj realiziranih promotivnih kampanja, broj letova u zračnoj luci</a:t>
            </a:r>
            <a:endParaRPr lang="en-GB" sz="1000"/>
          </a:p>
          <a:p>
            <a:pPr algn="just"/>
            <a:r>
              <a:rPr lang="hr-HR" sz="1000"/>
              <a:t> </a:t>
            </a:r>
            <a:endParaRPr lang="en-GB" sz="1000"/>
          </a:p>
          <a:p>
            <a:pPr algn="just"/>
            <a:r>
              <a:rPr lang="hr-HR" sz="1000" b="1"/>
              <a:t>A300309 Upravljanje i održavanje Interpretacijskog centra Malinska</a:t>
            </a:r>
            <a:endParaRPr lang="en-GB" sz="1000"/>
          </a:p>
          <a:p>
            <a:pPr algn="just"/>
            <a:r>
              <a:rPr lang="hr-HR" sz="1000"/>
              <a:t>Sredstva su namijenjena za upravljanje, održavanje i programske aktivnosti Interpretacijskog centra Malinska.</a:t>
            </a:r>
            <a:r>
              <a:rPr lang="hr-HR" sz="1000" b="1" i="1"/>
              <a:t> </a:t>
            </a:r>
            <a:endParaRPr lang="en-GB" sz="1000"/>
          </a:p>
          <a:p>
            <a:pPr algn="just"/>
            <a:r>
              <a:rPr lang="hr-HR" sz="1000"/>
              <a:t>Cilj je osigurati kontinuirani rad i dostupnost centra posjetiteljima te promicati kulturnu baštinu Općine Malinska – Dubašnica. </a:t>
            </a:r>
            <a:endParaRPr lang="en-GB" sz="1000"/>
          </a:p>
          <a:p>
            <a:pPr algn="just"/>
            <a:r>
              <a:rPr lang="hr-HR" sz="1000"/>
              <a:t>Pokazatelji uspješnosti su broj posjetitelja Interpretacijskog centra, broj održanih radionica i edukativnih programa.</a:t>
            </a:r>
            <a:endParaRPr lang="en-GB" sz="1000"/>
          </a:p>
        </p:txBody>
      </p:sp>
      <p:sp>
        <p:nvSpPr>
          <p:cNvPr id="4" name="TekstniOkvir 3">
            <a:extLst>
              <a:ext uri="{FF2B5EF4-FFF2-40B4-BE49-F238E27FC236}">
                <a16:creationId xmlns:a16="http://schemas.microsoft.com/office/drawing/2014/main" id="{83494733-E507-BDBE-8305-B79CAAE4C97C}"/>
              </a:ext>
            </a:extLst>
          </p:cNvPr>
          <p:cNvSpPr txBox="1"/>
          <p:nvPr/>
        </p:nvSpPr>
        <p:spPr>
          <a:xfrm>
            <a:off x="8568819" y="4715738"/>
            <a:ext cx="287258" cy="215444"/>
          </a:xfrm>
          <a:prstGeom prst="rect">
            <a:avLst/>
          </a:prstGeom>
          <a:noFill/>
        </p:spPr>
        <p:txBody>
          <a:bodyPr wrap="none" rtlCol="0">
            <a:spAutoFit/>
          </a:bodyPr>
          <a:lstStyle/>
          <a:p>
            <a:r>
              <a:rPr lang="en-GB" sz="800"/>
              <a:t>28</a:t>
            </a:r>
          </a:p>
        </p:txBody>
      </p:sp>
    </p:spTree>
    <p:extLst>
      <p:ext uri="{BB962C8B-B14F-4D97-AF65-F5344CB8AC3E}">
        <p14:creationId xmlns:p14="http://schemas.microsoft.com/office/powerpoint/2010/main" val="807726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2" name="Text 20"/>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4" name="Slika 23">
            <a:extLst>
              <a:ext uri="{FF2B5EF4-FFF2-40B4-BE49-F238E27FC236}">
                <a16:creationId xmlns:a16="http://schemas.microsoft.com/office/drawing/2014/main" id="{C2F2E158-19B8-5B63-5D5D-C44A4190D1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8570" y="1137314"/>
            <a:ext cx="8086859" cy="21832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615D3623-9CAD-54A8-379E-D92AB51F4272}"/>
              </a:ext>
            </a:extLst>
          </p:cNvPr>
          <p:cNvSpPr txBox="1"/>
          <p:nvPr/>
        </p:nvSpPr>
        <p:spPr>
          <a:xfrm>
            <a:off x="8568819" y="4715738"/>
            <a:ext cx="287258" cy="215444"/>
          </a:xfrm>
          <a:prstGeom prst="rect">
            <a:avLst/>
          </a:prstGeom>
          <a:noFill/>
        </p:spPr>
        <p:txBody>
          <a:bodyPr wrap="none" rtlCol="0">
            <a:spAutoFit/>
          </a:bodyPr>
          <a:lstStyle/>
          <a:p>
            <a:r>
              <a:rPr lang="en-GB" sz="800"/>
              <a:t>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C9F26A-9205-452C-0953-4694284FCF21}"/>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B255B2D0-0AB8-E226-A2A4-14A55E3A361E}"/>
              </a:ext>
            </a:extLst>
          </p:cNvPr>
          <p:cNvSpPr txBox="1"/>
          <p:nvPr/>
        </p:nvSpPr>
        <p:spPr>
          <a:xfrm>
            <a:off x="442170" y="642135"/>
            <a:ext cx="3420438" cy="846051"/>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2600" b="1">
                <a:latin typeface="+mj-lt"/>
                <a:ea typeface="+mj-ea"/>
                <a:cs typeface="+mj-cs"/>
              </a:rPr>
              <a:t>Program 3004 Potpora poljoprivredi</a:t>
            </a:r>
          </a:p>
        </p:txBody>
      </p:sp>
      <p:grpSp>
        <p:nvGrpSpPr>
          <p:cNvPr id="16" name="Group 1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6" cy="505095"/>
            <a:chOff x="0" y="823811"/>
            <a:chExt cx="355196" cy="673460"/>
          </a:xfrm>
        </p:grpSpPr>
        <p:sp>
          <p:nvSpPr>
            <p:cNvPr id="17" name="Rectangle 1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1567926"/>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8B310639-3DDF-74B8-DF20-A07B19742893}"/>
              </a:ext>
            </a:extLst>
          </p:cNvPr>
          <p:cNvSpPr txBox="1"/>
          <p:nvPr/>
        </p:nvSpPr>
        <p:spPr>
          <a:xfrm>
            <a:off x="443039" y="1747878"/>
            <a:ext cx="3821317" cy="2984689"/>
          </a:xfrm>
          <a:prstGeom prst="rect">
            <a:avLst/>
          </a:prstGeom>
        </p:spPr>
        <p:txBody>
          <a:bodyPr vert="horz" lIns="91440" tIns="45720" rIns="91440" bIns="45720" rtlCol="0" anchor="ctr">
            <a:normAutofit/>
          </a:bodyPr>
          <a:lstStyle/>
          <a:p>
            <a:pPr>
              <a:lnSpc>
                <a:spcPct val="90000"/>
              </a:lnSpc>
              <a:spcAft>
                <a:spcPts val="600"/>
              </a:spcAft>
            </a:pPr>
            <a:r>
              <a:rPr lang="en-US" sz="1200" b="1"/>
              <a:t>Opis programa: </a:t>
            </a:r>
            <a:r>
              <a:rPr lang="en-US" sz="1200"/>
              <a:t>Program obuhvaća aktivnosti usmjerene na razvoj i poticanje poljoprivredne proizvodnje, očuvanje ruralnih prostora, te poticanje rada udruga iz područja poljoprivrede. Program pridonosi održivom razvoju lokalne zajednice, očuvanju tradicijskih djelatnosti i unaprjeđenju kvalitete života stanovnika.</a:t>
            </a:r>
          </a:p>
          <a:p>
            <a:pPr>
              <a:lnSpc>
                <a:spcPct val="90000"/>
              </a:lnSpc>
              <a:spcAft>
                <a:spcPts val="600"/>
              </a:spcAft>
            </a:pPr>
            <a:r>
              <a:rPr lang="en-US" sz="1200" b="1"/>
              <a:t>Ciljevi programa:</a:t>
            </a:r>
            <a:r>
              <a:rPr lang="en-US" sz="1200"/>
              <a:t> Cilj ovog programa je kroz različite oblike sufinanciranja poticati razvoj lokalne poljoprivredne proizvodnje, očuvati poljoprivrednu djelatnost kao važan dio identiteta i gospodarstva Općine, te pružiti financijsku podršku poljoprivrednim subjektima i udrugama.</a:t>
            </a:r>
          </a:p>
        </p:txBody>
      </p:sp>
      <p:sp>
        <p:nvSpPr>
          <p:cNvPr id="22" name="Rectangle 2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89"/>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lika 8">
            <a:extLst>
              <a:ext uri="{FF2B5EF4-FFF2-40B4-BE49-F238E27FC236}">
                <a16:creationId xmlns:a16="http://schemas.microsoft.com/office/drawing/2014/main" id="{F9A6C338-3E39-674F-1B2A-FB2A7AEFA0AA}"/>
              </a:ext>
            </a:extLst>
          </p:cNvPr>
          <p:cNvPicPr>
            <a:picLocks noChangeAspect="1"/>
          </p:cNvPicPr>
          <p:nvPr/>
        </p:nvPicPr>
        <p:blipFill>
          <a:blip r:embed="rId2"/>
          <a:srcRect t="14956" r="2" b="7494"/>
          <a:stretch>
            <a:fillRect/>
          </a:stretch>
        </p:blipFill>
        <p:spPr>
          <a:xfrm>
            <a:off x="4483341" y="599514"/>
            <a:ext cx="4069057" cy="3944472"/>
          </a:xfrm>
          <a:prstGeom prst="rect">
            <a:avLst/>
          </a:prstGeom>
        </p:spPr>
      </p:pic>
      <p:sp>
        <p:nvSpPr>
          <p:cNvPr id="4" name="TekstniOkvir 3">
            <a:extLst>
              <a:ext uri="{FF2B5EF4-FFF2-40B4-BE49-F238E27FC236}">
                <a16:creationId xmlns:a16="http://schemas.microsoft.com/office/drawing/2014/main" id="{112A8440-A3A9-102D-8CA2-81BFD4FF24F2}"/>
              </a:ext>
            </a:extLst>
          </p:cNvPr>
          <p:cNvSpPr txBox="1"/>
          <p:nvPr/>
        </p:nvSpPr>
        <p:spPr>
          <a:xfrm>
            <a:off x="8568819" y="4715738"/>
            <a:ext cx="287258" cy="215444"/>
          </a:xfrm>
          <a:prstGeom prst="rect">
            <a:avLst/>
          </a:prstGeom>
          <a:noFill/>
        </p:spPr>
        <p:txBody>
          <a:bodyPr wrap="none" rtlCol="0">
            <a:spAutoFit/>
          </a:bodyPr>
          <a:lstStyle/>
          <a:p>
            <a:r>
              <a:rPr lang="en-GB" sz="800"/>
              <a:t>30</a:t>
            </a:r>
          </a:p>
        </p:txBody>
      </p:sp>
    </p:spTree>
    <p:extLst>
      <p:ext uri="{BB962C8B-B14F-4D97-AF65-F5344CB8AC3E}">
        <p14:creationId xmlns:p14="http://schemas.microsoft.com/office/powerpoint/2010/main" val="1879811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3B85D-780F-FB0E-8CB8-526F3F6AA1E0}"/>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909936BA-35DD-574E-82A4-9C177CED7C60}"/>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3004 Potpora poljoprivredi</a:t>
            </a:r>
          </a:p>
        </p:txBody>
      </p:sp>
      <p:sp>
        <p:nvSpPr>
          <p:cNvPr id="5" name="Text 1">
            <a:extLst>
              <a:ext uri="{FF2B5EF4-FFF2-40B4-BE49-F238E27FC236}">
                <a16:creationId xmlns:a16="http://schemas.microsoft.com/office/drawing/2014/main" id="{A338F335-CB21-377E-1044-AC5F682A0301}"/>
              </a:ext>
            </a:extLst>
          </p:cNvPr>
          <p:cNvSpPr txBox="1"/>
          <p:nvPr/>
        </p:nvSpPr>
        <p:spPr>
          <a:xfrm>
            <a:off x="457200" y="822960"/>
            <a:ext cx="8229600" cy="2848288"/>
          </a:xfrm>
          <a:prstGeom prst="rect">
            <a:avLst/>
          </a:prstGeom>
          <a:noFill/>
          <a:ln/>
        </p:spPr>
        <p:txBody>
          <a:bodyPr wrap="square" lIns="0" tIns="0" rIns="0" bIns="0" rtlCol="0" anchor="ctr"/>
          <a:lstStyle/>
          <a:p>
            <a:pPr algn="just"/>
            <a:r>
              <a:rPr lang="hr-HR" sz="1000" b="1"/>
              <a:t>A300401 Aktivnosti u poljoprivredi</a:t>
            </a:r>
            <a:endParaRPr lang="en-GB" sz="1000"/>
          </a:p>
          <a:p>
            <a:pPr algn="just"/>
            <a:r>
              <a:rPr lang="hr-HR" sz="1000"/>
              <a:t>Obuhvaća organizaciju i provedbu programa i projekata kojima se promiče poljoprivreda te praćenje i izlov divljih svinja i čagljeva na otoku Krku.</a:t>
            </a:r>
            <a:endParaRPr lang="en-GB" sz="1000"/>
          </a:p>
          <a:p>
            <a:pPr algn="just"/>
            <a:r>
              <a:rPr lang="hr-HR" sz="1000"/>
              <a:t>Cilj: Osigurati kontinuiranu potporu razvoju lokalne poljoprivrede</a:t>
            </a:r>
            <a:endParaRPr lang="en-GB" sz="1000"/>
          </a:p>
          <a:p>
            <a:pPr algn="just"/>
            <a:r>
              <a:rPr lang="hr-HR" sz="1000"/>
              <a:t> </a:t>
            </a:r>
            <a:endParaRPr lang="en-GB" sz="1000"/>
          </a:p>
          <a:p>
            <a:pPr algn="just"/>
            <a:r>
              <a:rPr lang="hr-HR" sz="1000" b="1"/>
              <a:t>A300402 – Subvencije poljoprivrednicima</a:t>
            </a:r>
            <a:endParaRPr lang="en-GB" sz="1000"/>
          </a:p>
          <a:p>
            <a:pPr algn="just"/>
            <a:r>
              <a:rPr lang="hr-HR" sz="1000"/>
              <a:t>Sredstva su namijenjena izravnim potporama i subvencijama osobama koje se bave poljoprivrednom proizvodnjom, radi očuvanja i razvoja poljoprivrednih gospodarstava na području Općine. Prema Odluci o obnovi trajnih nasada financira se obnova zapuštenih maslinika, proizvodnja cijepova maslina i sadnja novih nasada maslina.</a:t>
            </a:r>
            <a:endParaRPr lang="en-GB" sz="1000"/>
          </a:p>
          <a:p>
            <a:pPr algn="just"/>
            <a:r>
              <a:rPr lang="hr-HR" sz="1000"/>
              <a:t>Ciljevi: povećati proizvodnju te održati i unaprijediti postojeća poljoprivredna gospodarstva</a:t>
            </a:r>
            <a:endParaRPr lang="en-GB" sz="1000"/>
          </a:p>
          <a:p>
            <a:pPr algn="just"/>
            <a:r>
              <a:rPr lang="hr-HR" sz="1000"/>
              <a:t>Pokazatelj uspješnosti je broj korisnika subvencija te ukupan iznos dodijeljenih potpora.</a:t>
            </a:r>
            <a:endParaRPr lang="en-GB" sz="1000"/>
          </a:p>
          <a:p>
            <a:pPr algn="just"/>
            <a:r>
              <a:rPr lang="hr-HR" sz="1000" b="1"/>
              <a:t> </a:t>
            </a:r>
            <a:endParaRPr lang="en-GB" sz="1000"/>
          </a:p>
          <a:p>
            <a:pPr algn="just"/>
            <a:r>
              <a:rPr lang="hr-HR" sz="1000" b="1"/>
              <a:t>A300409 – Financiranje udruga u poljoprivredi</a:t>
            </a:r>
            <a:endParaRPr lang="en-GB" sz="1000"/>
          </a:p>
          <a:p>
            <a:pPr algn="just"/>
            <a:r>
              <a:rPr lang="hr-HR" sz="1000"/>
              <a:t>Program obuhvaća financijsku potporu udrugama koje djeluju u području poljoprivrede na području Općine Malinska-Dubašnica. Financiranje omogućava udrugama provedbu projekata, aktivnosti, edukacija, stručnih radionica, promociju lokalnih proizvoda i suradnju s lokalnom zajednicom. </a:t>
            </a:r>
            <a:endParaRPr lang="en-GB" sz="1000"/>
          </a:p>
          <a:p>
            <a:pPr algn="just"/>
            <a:r>
              <a:rPr lang="hr-HR" sz="1000"/>
              <a:t>Cilj programa je podržati rad udruga koje djeluju u poljoprivredi, poticati razvoj lokalnog poljoprivrednog sektora i promicanje održivih i suvremenih poljoprivrednih praksi.</a:t>
            </a:r>
            <a:endParaRPr lang="en-GB" sz="1000"/>
          </a:p>
          <a:p>
            <a:pPr algn="just"/>
            <a:r>
              <a:rPr lang="hr-HR" sz="1000"/>
              <a:t>Ostvarenje ciljeva programa prati se kroz broj financiranih udruga, broj provedenih projekata, radionica i edukacija, te broj lokalnih proizvoda uključenih u promociju i prodaju.</a:t>
            </a:r>
            <a:endParaRPr lang="en-GB" sz="1000"/>
          </a:p>
        </p:txBody>
      </p:sp>
      <p:sp>
        <p:nvSpPr>
          <p:cNvPr id="4" name="TekstniOkvir 3">
            <a:extLst>
              <a:ext uri="{FF2B5EF4-FFF2-40B4-BE49-F238E27FC236}">
                <a16:creationId xmlns:a16="http://schemas.microsoft.com/office/drawing/2014/main" id="{18CE85C5-6488-C37B-41CC-09711FEDA2F1}"/>
              </a:ext>
            </a:extLst>
          </p:cNvPr>
          <p:cNvSpPr txBox="1"/>
          <p:nvPr/>
        </p:nvSpPr>
        <p:spPr>
          <a:xfrm>
            <a:off x="8568819" y="4715738"/>
            <a:ext cx="287258" cy="215444"/>
          </a:xfrm>
          <a:prstGeom prst="rect">
            <a:avLst/>
          </a:prstGeom>
          <a:noFill/>
        </p:spPr>
        <p:txBody>
          <a:bodyPr wrap="none" rtlCol="0">
            <a:spAutoFit/>
          </a:bodyPr>
          <a:lstStyle/>
          <a:p>
            <a:r>
              <a:rPr lang="en-GB" sz="800"/>
              <a:t>31</a:t>
            </a:r>
          </a:p>
        </p:txBody>
      </p:sp>
    </p:spTree>
    <p:extLst>
      <p:ext uri="{BB962C8B-B14F-4D97-AF65-F5344CB8AC3E}">
        <p14:creationId xmlns:p14="http://schemas.microsoft.com/office/powerpoint/2010/main" val="31936771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5">
    <p:bg>
      <p:bgPr>
        <a:solidFill>
          <a:srgbClr val="F0FDFA"/>
        </a:solidFill>
        <a:effectLst/>
      </p:bgPr>
    </p:bg>
    <p:spTree>
      <p:nvGrpSpPr>
        <p:cNvPr id="1" name=""/>
        <p:cNvGrpSpPr/>
        <p:nvPr/>
      </p:nvGrpSpPr>
      <p:grpSpPr>
        <a:xfrm>
          <a:off x="0" y="0"/>
          <a:ext cx="0" cy="0"/>
          <a:chOff x="0" y="0"/>
          <a:chExt cx="0" cy="0"/>
        </a:xfrm>
      </p:grpSpPr>
      <p:sp>
        <p:nvSpPr>
          <p:cNvPr id="18" name="Text 16"/>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0" name="Slika 19">
            <a:extLst>
              <a:ext uri="{FF2B5EF4-FFF2-40B4-BE49-F238E27FC236}">
                <a16:creationId xmlns:a16="http://schemas.microsoft.com/office/drawing/2014/main" id="{397DC930-012B-1798-3D63-F5FDBC41C7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7077" y="1219200"/>
            <a:ext cx="7749845" cy="20922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62A0D888-6440-8A90-A810-496D3DA390D5}"/>
              </a:ext>
            </a:extLst>
          </p:cNvPr>
          <p:cNvSpPr txBox="1"/>
          <p:nvPr/>
        </p:nvSpPr>
        <p:spPr>
          <a:xfrm>
            <a:off x="8568819" y="4715738"/>
            <a:ext cx="287258" cy="215444"/>
          </a:xfrm>
          <a:prstGeom prst="rect">
            <a:avLst/>
          </a:prstGeom>
          <a:noFill/>
        </p:spPr>
        <p:txBody>
          <a:bodyPr wrap="none" rtlCol="0">
            <a:spAutoFit/>
          </a:bodyPr>
          <a:lstStyle/>
          <a:p>
            <a:r>
              <a:rPr lang="en-GB" sz="800"/>
              <a:t>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FE880C-E68D-8BC6-750E-2F1ED44A703C}"/>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Slika 6">
            <a:extLst>
              <a:ext uri="{FF2B5EF4-FFF2-40B4-BE49-F238E27FC236}">
                <a16:creationId xmlns:a16="http://schemas.microsoft.com/office/drawing/2014/main" id="{F9B9CE1E-0DBB-6899-B094-8CC0D1B36F9F}"/>
              </a:ext>
            </a:extLst>
          </p:cNvPr>
          <p:cNvPicPr>
            <a:picLocks noChangeAspect="1"/>
          </p:cNvPicPr>
          <p:nvPr/>
        </p:nvPicPr>
        <p:blipFill>
          <a:blip r:embed="rId2"/>
          <a:srcRect t="16896" r="3" b="12183"/>
          <a:stretch>
            <a:fillRect/>
          </a:stretch>
        </p:blipFill>
        <p:spPr>
          <a:xfrm>
            <a:off x="20" y="10"/>
            <a:ext cx="7252212" cy="51434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0">
            <a:extLst>
              <a:ext uri="{FF2B5EF4-FFF2-40B4-BE49-F238E27FC236}">
                <a16:creationId xmlns:a16="http://schemas.microsoft.com/office/drawing/2014/main" id="{15B29E08-2B65-9985-4073-EE1652DCD70D}"/>
              </a:ext>
            </a:extLst>
          </p:cNvPr>
          <p:cNvSpPr txBox="1"/>
          <p:nvPr/>
        </p:nvSpPr>
        <p:spPr>
          <a:xfrm>
            <a:off x="5648707" y="273843"/>
            <a:ext cx="2866642" cy="1424934"/>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000" b="1">
                <a:latin typeface="+mj-lt"/>
                <a:ea typeface="+mj-ea"/>
                <a:cs typeface="+mj-cs"/>
              </a:rPr>
              <a:t>Program 3005 Predškolski odgoj</a:t>
            </a:r>
          </a:p>
        </p:txBody>
      </p:sp>
      <p:sp>
        <p:nvSpPr>
          <p:cNvPr id="5" name="Text 1">
            <a:extLst>
              <a:ext uri="{FF2B5EF4-FFF2-40B4-BE49-F238E27FC236}">
                <a16:creationId xmlns:a16="http://schemas.microsoft.com/office/drawing/2014/main" id="{001FC7B5-D383-B8DF-ABE6-AFB4B360CA97}"/>
              </a:ext>
            </a:extLst>
          </p:cNvPr>
          <p:cNvSpPr txBox="1"/>
          <p:nvPr/>
        </p:nvSpPr>
        <p:spPr>
          <a:xfrm>
            <a:off x="5648706" y="1825650"/>
            <a:ext cx="3150635" cy="2807072"/>
          </a:xfrm>
          <a:prstGeom prst="rect">
            <a:avLst/>
          </a:prstGeom>
        </p:spPr>
        <p:txBody>
          <a:bodyPr vert="horz" lIns="91440" tIns="45720" rIns="91440" bIns="45720" rtlCol="0">
            <a:normAutofit/>
          </a:bodyPr>
          <a:lstStyle/>
          <a:p>
            <a:pPr algn="just">
              <a:lnSpc>
                <a:spcPct val="90000"/>
              </a:lnSpc>
              <a:spcAft>
                <a:spcPts val="600"/>
              </a:spcAft>
            </a:pPr>
            <a:r>
              <a:rPr lang="en-US" sz="900" b="1"/>
              <a:t>Opis programa:</a:t>
            </a:r>
            <a:r>
              <a:rPr lang="en-US" sz="900"/>
              <a:t> Ovim programom obuhvaćene su aktivnosti usmjerene na osiguravanje dostupnog, kvalitetnog i poticajnog predškolskog odgoja i obrazovanja za svu djecu s područja Općine Malinska – Dubašnica. Uključuje aktivnosti financiranja redovne djelatnosti dječjeg vrtića, te izdatke za kapitalna ulaganja na dječjem vrtićem.</a:t>
            </a:r>
          </a:p>
          <a:p>
            <a:pPr algn="just">
              <a:lnSpc>
                <a:spcPct val="90000"/>
              </a:lnSpc>
              <a:spcAft>
                <a:spcPts val="600"/>
              </a:spcAft>
            </a:pPr>
            <a:r>
              <a:rPr lang="en-US" sz="900" b="1"/>
              <a:t>Ciljevi programa:</a:t>
            </a:r>
            <a:r>
              <a:rPr lang="en-US" sz="900"/>
              <a:t> Osigurati dostupnost vrtića za svu djecu s područja Općine Malinska – Dubašnica, unaprijediti infrastrukturu i materijalne uvjete rada vrtića te podržati roditelje kroz sufinanciranje troškova smještaja djece</a:t>
            </a:r>
          </a:p>
          <a:p>
            <a:pPr algn="just">
              <a:lnSpc>
                <a:spcPct val="90000"/>
              </a:lnSpc>
              <a:spcAft>
                <a:spcPts val="600"/>
              </a:spcAft>
            </a:pPr>
            <a:r>
              <a:rPr lang="en-US" sz="900" b="1"/>
              <a:t>Pokazatelji uspješnosti:</a:t>
            </a:r>
            <a:r>
              <a:rPr lang="en-US" sz="900"/>
              <a:t> Kapacitet popunjenosti dječjeg vrtića, zadovoljstvo djece i roditelja radom vrtića</a:t>
            </a:r>
          </a:p>
        </p:txBody>
      </p:sp>
      <p:sp>
        <p:nvSpPr>
          <p:cNvPr id="4" name="TekstniOkvir 3">
            <a:extLst>
              <a:ext uri="{FF2B5EF4-FFF2-40B4-BE49-F238E27FC236}">
                <a16:creationId xmlns:a16="http://schemas.microsoft.com/office/drawing/2014/main" id="{D3379AED-2FF0-E124-2491-C24C487706CC}"/>
              </a:ext>
            </a:extLst>
          </p:cNvPr>
          <p:cNvSpPr txBox="1"/>
          <p:nvPr/>
        </p:nvSpPr>
        <p:spPr>
          <a:xfrm>
            <a:off x="8568819" y="4715738"/>
            <a:ext cx="287258" cy="215444"/>
          </a:xfrm>
          <a:prstGeom prst="rect">
            <a:avLst/>
          </a:prstGeom>
          <a:noFill/>
        </p:spPr>
        <p:txBody>
          <a:bodyPr wrap="none" rtlCol="0">
            <a:spAutoFit/>
          </a:bodyPr>
          <a:lstStyle/>
          <a:p>
            <a:r>
              <a:rPr lang="en-GB" sz="800"/>
              <a:t>33</a:t>
            </a:r>
          </a:p>
        </p:txBody>
      </p:sp>
    </p:spTree>
    <p:extLst>
      <p:ext uri="{BB962C8B-B14F-4D97-AF65-F5344CB8AC3E}">
        <p14:creationId xmlns:p14="http://schemas.microsoft.com/office/powerpoint/2010/main" val="114532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D7067-C9AF-D94F-1132-5AB2EB220D5E}"/>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E6B56103-444D-BFA2-0C40-0766882DCD4B}"/>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3005 Predškolski odgoj</a:t>
            </a:r>
          </a:p>
        </p:txBody>
      </p:sp>
      <p:sp>
        <p:nvSpPr>
          <p:cNvPr id="5" name="Text 1">
            <a:extLst>
              <a:ext uri="{FF2B5EF4-FFF2-40B4-BE49-F238E27FC236}">
                <a16:creationId xmlns:a16="http://schemas.microsoft.com/office/drawing/2014/main" id="{A12126DE-E13D-54D4-140E-BC021955E66F}"/>
              </a:ext>
            </a:extLst>
          </p:cNvPr>
          <p:cNvSpPr txBox="1"/>
          <p:nvPr/>
        </p:nvSpPr>
        <p:spPr>
          <a:xfrm>
            <a:off x="457201" y="822959"/>
            <a:ext cx="6386732" cy="3158198"/>
          </a:xfrm>
          <a:prstGeom prst="rect">
            <a:avLst/>
          </a:prstGeom>
          <a:noFill/>
          <a:ln/>
        </p:spPr>
        <p:txBody>
          <a:bodyPr wrap="square" lIns="0" tIns="0" rIns="0" bIns="0" rtlCol="0" anchor="ctr"/>
          <a:lstStyle/>
          <a:p>
            <a:pPr algn="just"/>
            <a:r>
              <a:rPr lang="hr-HR" sz="1000" b="1"/>
              <a:t>A300501 – Redovni program predškolskog odgoja, A300506 – Sufinanciranje boravka djece u dječjim vrtićima van matičnog vrtića</a:t>
            </a:r>
            <a:endParaRPr lang="en-GB" sz="1000"/>
          </a:p>
          <a:p>
            <a:pPr algn="just"/>
            <a:r>
              <a:rPr lang="hr-HR" sz="1000" b="1"/>
              <a:t> </a:t>
            </a:r>
            <a:endParaRPr lang="en-GB" sz="1000"/>
          </a:p>
          <a:p>
            <a:pPr algn="just"/>
            <a:r>
              <a:rPr lang="hr-HR" sz="1000"/>
              <a:t>Ovim programom obuhvaćeno je financiranje redovite djelatnosti dječjeg vrtića „Katarina Frankopan“ te izdaci za kapitalna ulaganja u objekte i opremu dječjeg vrtića. Program obuhvaća sufinanciranje plaća i materijalnih troškova ustanove, prehrane djece, posebnih i kraćih programa, kao i ulaganja u poboljšanje uvjeta boravka, sigurnosti i kvalitete odgojno-obrazovnog rada. Programom je također obuhvaćeno sufinanciranje boravka djece u dječjim vrtićima izvan matičnog vrtića, sukladno Odluci o sufinanciranju programa predškolskog odgoja i obrazovanja u Općini Malinska – Dubašnica. Na području Općine Malinska – Dubašnica djeluju dva obrta za čuvanje djece, a prosječna cijena sufinanciranja iznosi 350,00 € mjesečno po djetetu.</a:t>
            </a:r>
          </a:p>
          <a:p>
            <a:pPr algn="just"/>
            <a:endParaRPr lang="en-GB" sz="1000"/>
          </a:p>
          <a:p>
            <a:pPr algn="just"/>
            <a:r>
              <a:rPr lang="hr-HR" sz="1000"/>
              <a:t>Ciljevi programa su osigurati uvjete za nesmetano obavljanje redovnog rada dječjeg vrtića, povećati obuhvat djece predškolskim odgojem, unaprijediti kvalitetu odgojno-obrazovnog rada i sigurnost djece, omogućiti jednak pristup predškolskom odgoju svoj djeci s područja Općine, te poticati stručno usavršavanje odgojno-obrazovnih djelatnika.</a:t>
            </a:r>
          </a:p>
          <a:p>
            <a:pPr algn="just"/>
            <a:endParaRPr lang="en-GB" sz="1000"/>
          </a:p>
          <a:p>
            <a:pPr algn="just"/>
            <a:r>
              <a:rPr lang="hr-HR" sz="1000"/>
              <a:t>Pokazatelji uspješnosti su broj djece obuhvaćene redovitim programom predškolskog odgoja, kapacitet popunjenosti dječjeg vrtića, broj djece uključene u kraće i posebne programe, broj djece s teškoćama u razvoju uključenih u programe s prilagođenom podrškom, zadovoljstvo djece i roditelja radom i kvalitetom usluga vrtića, broj provedenih stručnih usavršavanja odgojitelja, realizirana ulaganja u objekte, opremu i sigurnost prostora dječjeg vrtića.</a:t>
            </a:r>
            <a:endParaRPr lang="en-GB" sz="1000"/>
          </a:p>
        </p:txBody>
      </p:sp>
      <p:pic>
        <p:nvPicPr>
          <p:cNvPr id="4" name="Slika 3">
            <a:extLst>
              <a:ext uri="{FF2B5EF4-FFF2-40B4-BE49-F238E27FC236}">
                <a16:creationId xmlns:a16="http://schemas.microsoft.com/office/drawing/2014/main" id="{E0FE45D7-08A7-D8BE-8C50-0BFAB3A63B35}"/>
              </a:ext>
            </a:extLst>
          </p:cNvPr>
          <p:cNvPicPr>
            <a:picLocks noChangeAspect="1"/>
          </p:cNvPicPr>
          <p:nvPr/>
        </p:nvPicPr>
        <p:blipFill>
          <a:blip r:embed="rId2"/>
          <a:stretch>
            <a:fillRect/>
          </a:stretch>
        </p:blipFill>
        <p:spPr>
          <a:xfrm>
            <a:off x="4000500" y="0"/>
            <a:ext cx="5143500" cy="5143500"/>
          </a:xfrm>
          <a:prstGeom prst="rect">
            <a:avLst/>
          </a:prstGeom>
        </p:spPr>
      </p:pic>
      <p:sp>
        <p:nvSpPr>
          <p:cNvPr id="6" name="TekstniOkvir 5">
            <a:extLst>
              <a:ext uri="{FF2B5EF4-FFF2-40B4-BE49-F238E27FC236}">
                <a16:creationId xmlns:a16="http://schemas.microsoft.com/office/drawing/2014/main" id="{244D61B9-893E-F51C-EDCA-E3206F63E60E}"/>
              </a:ext>
            </a:extLst>
          </p:cNvPr>
          <p:cNvSpPr txBox="1"/>
          <p:nvPr/>
        </p:nvSpPr>
        <p:spPr>
          <a:xfrm>
            <a:off x="8568819" y="4715738"/>
            <a:ext cx="287258" cy="215444"/>
          </a:xfrm>
          <a:prstGeom prst="rect">
            <a:avLst/>
          </a:prstGeom>
          <a:noFill/>
        </p:spPr>
        <p:txBody>
          <a:bodyPr wrap="none" rtlCol="0">
            <a:spAutoFit/>
          </a:bodyPr>
          <a:lstStyle/>
          <a:p>
            <a:r>
              <a:rPr lang="en-GB" sz="800"/>
              <a:t>34</a:t>
            </a:r>
          </a:p>
        </p:txBody>
      </p:sp>
    </p:spTree>
    <p:extLst>
      <p:ext uri="{BB962C8B-B14F-4D97-AF65-F5344CB8AC3E}">
        <p14:creationId xmlns:p14="http://schemas.microsoft.com/office/powerpoint/2010/main" val="3699314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B02E3-8D1C-A6B4-37CD-6BFAA4B59233}"/>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AAE8551-0EE9-93E4-A223-04EA57BEDE30}"/>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3005 Predškolski odgoj</a:t>
            </a:r>
          </a:p>
        </p:txBody>
      </p:sp>
      <p:sp>
        <p:nvSpPr>
          <p:cNvPr id="5" name="Text 1">
            <a:extLst>
              <a:ext uri="{FF2B5EF4-FFF2-40B4-BE49-F238E27FC236}">
                <a16:creationId xmlns:a16="http://schemas.microsoft.com/office/drawing/2014/main" id="{C0447091-4D14-0B2D-64F8-AE2C3489C48E}"/>
              </a:ext>
            </a:extLst>
          </p:cNvPr>
          <p:cNvSpPr txBox="1"/>
          <p:nvPr/>
        </p:nvSpPr>
        <p:spPr>
          <a:xfrm>
            <a:off x="457200" y="3414784"/>
            <a:ext cx="8229600" cy="1310641"/>
          </a:xfrm>
          <a:prstGeom prst="rect">
            <a:avLst/>
          </a:prstGeom>
          <a:noFill/>
          <a:ln/>
        </p:spPr>
        <p:txBody>
          <a:bodyPr wrap="square" lIns="0" tIns="0" rIns="0" bIns="0" rtlCol="0" anchor="ctr"/>
          <a:lstStyle/>
          <a:p>
            <a:pPr algn="just"/>
            <a:r>
              <a:rPr lang="hr-HR" sz="1000"/>
              <a:t>Program predškolskog odgoja provodi se u suradnji s </a:t>
            </a:r>
            <a:r>
              <a:rPr lang="hr-HR" sz="1000" b="1"/>
              <a:t>Dječjim vrtićem „Katarina Frankopan“, Obrtima za čuvanje djece „Bubamara“ i „Šimijeta“</a:t>
            </a:r>
            <a:r>
              <a:rPr lang="hr-HR" sz="1000"/>
              <a:t> te s Ministarstvom znanosti, obrazovanja i mladih.</a:t>
            </a:r>
            <a:endParaRPr lang="en-GB" sz="1000"/>
          </a:p>
          <a:p>
            <a:pPr algn="just"/>
            <a:r>
              <a:rPr lang="hr-HR" sz="1000"/>
              <a:t>Planirana sredstva temelje se na izvršenju proračuna iz prethodnih godina, financijskom planu vrtića, demografskim trendovima i procjeni potreba djece i roditelja na području Općine.</a:t>
            </a:r>
            <a:endParaRPr lang="en-GB" sz="1000"/>
          </a:p>
          <a:p>
            <a:pPr algn="just"/>
            <a:r>
              <a:rPr lang="hr-HR" sz="1000" b="1"/>
              <a:t>Kapitalni projekt  K300504 Izgradnja dječjeg vrtića u Malinskoj</a:t>
            </a:r>
            <a:r>
              <a:rPr lang="hr-HR" sz="1000"/>
              <a:t> Kapitalni projekt usmjeren je na izradu projektne dokumentacije, provedbu pripremnih aktivnosti te financiranje nadogradnje dijela postojećeg objekta dječjeg vrtića radi povećanja kapaciteta i poboljšanja uvjeta rada. Cilj je povećati smještajne kapacitete vrtića. Pokazatelj uspješnosti odnosi se na realizaciju faze izgradnje prema planu, povećan broj mjesta za upis djece u predškolsku ustanovu.</a:t>
            </a:r>
            <a:endParaRPr lang="en-GB" sz="1000"/>
          </a:p>
        </p:txBody>
      </p:sp>
      <p:graphicFrame>
        <p:nvGraphicFramePr>
          <p:cNvPr id="2" name="Tablica 1">
            <a:extLst>
              <a:ext uri="{FF2B5EF4-FFF2-40B4-BE49-F238E27FC236}">
                <a16:creationId xmlns:a16="http://schemas.microsoft.com/office/drawing/2014/main" id="{0388CB9E-CB44-863F-E839-F92F884F8F1D}"/>
              </a:ext>
            </a:extLst>
          </p:cNvPr>
          <p:cNvGraphicFramePr>
            <a:graphicFrameLocks noGrp="1"/>
          </p:cNvGraphicFramePr>
          <p:nvPr>
            <p:extLst>
              <p:ext uri="{D42A27DB-BD31-4B8C-83A1-F6EECF244321}">
                <p14:modId xmlns:p14="http://schemas.microsoft.com/office/powerpoint/2010/main" val="1561466538"/>
              </p:ext>
            </p:extLst>
          </p:nvPr>
        </p:nvGraphicFramePr>
        <p:xfrm>
          <a:off x="457201" y="844625"/>
          <a:ext cx="8229599" cy="2576870"/>
        </p:xfrm>
        <a:graphic>
          <a:graphicData uri="http://schemas.openxmlformats.org/drawingml/2006/table">
            <a:tbl>
              <a:tblPr firstRow="1" firstCol="1" bandRow="1">
                <a:tableStyleId>{5C22544A-7EE6-4342-B048-85BDC9FD1C3A}</a:tableStyleId>
              </a:tblPr>
              <a:tblGrid>
                <a:gridCol w="2815367">
                  <a:extLst>
                    <a:ext uri="{9D8B030D-6E8A-4147-A177-3AD203B41FA5}">
                      <a16:colId xmlns:a16="http://schemas.microsoft.com/office/drawing/2014/main" val="2003432795"/>
                    </a:ext>
                  </a:extLst>
                </a:gridCol>
                <a:gridCol w="1793512">
                  <a:extLst>
                    <a:ext uri="{9D8B030D-6E8A-4147-A177-3AD203B41FA5}">
                      <a16:colId xmlns:a16="http://schemas.microsoft.com/office/drawing/2014/main" val="462448062"/>
                    </a:ext>
                  </a:extLst>
                </a:gridCol>
                <a:gridCol w="1792669">
                  <a:extLst>
                    <a:ext uri="{9D8B030D-6E8A-4147-A177-3AD203B41FA5}">
                      <a16:colId xmlns:a16="http://schemas.microsoft.com/office/drawing/2014/main" val="3479114774"/>
                    </a:ext>
                  </a:extLst>
                </a:gridCol>
                <a:gridCol w="1828051">
                  <a:extLst>
                    <a:ext uri="{9D8B030D-6E8A-4147-A177-3AD203B41FA5}">
                      <a16:colId xmlns:a16="http://schemas.microsoft.com/office/drawing/2014/main" val="3393980637"/>
                    </a:ext>
                  </a:extLst>
                </a:gridCol>
              </a:tblGrid>
              <a:tr h="137242">
                <a:tc>
                  <a:txBody>
                    <a:bodyPr/>
                    <a:lstStyle/>
                    <a:p>
                      <a:pPr algn="just">
                        <a:lnSpc>
                          <a:spcPct val="115000"/>
                        </a:lnSpc>
                        <a:spcAft>
                          <a:spcPts val="1000"/>
                        </a:spcAft>
                        <a:buNone/>
                      </a:pPr>
                      <a:r>
                        <a:rPr lang="hr-HR" sz="800" kern="100">
                          <a:effectLst/>
                        </a:rPr>
                        <a:t>OPIS</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PLAN 2025.</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PROJEKCIJA 2026.</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PROJEKCIJA 2027.</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extLst>
                  <a:ext uri="{0D108BD9-81ED-4DB2-BD59-A6C34878D82A}">
                    <a16:rowId xmlns:a16="http://schemas.microsoft.com/office/drawing/2014/main" val="755235137"/>
                  </a:ext>
                </a:extLst>
              </a:tr>
              <a:tr h="159913">
                <a:tc>
                  <a:txBody>
                    <a:bodyPr/>
                    <a:lstStyle/>
                    <a:p>
                      <a:pPr algn="just">
                        <a:lnSpc>
                          <a:spcPct val="115000"/>
                        </a:lnSpc>
                        <a:spcAft>
                          <a:spcPts val="1000"/>
                        </a:spcAft>
                        <a:buNone/>
                      </a:pPr>
                      <a:r>
                        <a:rPr lang="hr-HR" sz="800" kern="100">
                          <a:effectLst/>
                        </a:rPr>
                        <a:t>REDOVNI PROGRAM PREDŠKOLSKOG ODGOJA</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834.670,00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860.200,00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860.300,00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extLst>
                  <a:ext uri="{0D108BD9-81ED-4DB2-BD59-A6C34878D82A}">
                    <a16:rowId xmlns:a16="http://schemas.microsoft.com/office/drawing/2014/main" val="3996035226"/>
                  </a:ext>
                </a:extLst>
              </a:tr>
              <a:tr h="1098015">
                <a:tc>
                  <a:txBody>
                    <a:bodyPr/>
                    <a:lstStyle/>
                    <a:p>
                      <a:pPr algn="just">
                        <a:lnSpc>
                          <a:spcPct val="115000"/>
                        </a:lnSpc>
                        <a:spcAft>
                          <a:spcPts val="1000"/>
                        </a:spcAft>
                        <a:buNone/>
                      </a:pPr>
                      <a:r>
                        <a:rPr lang="hr-HR" sz="800" kern="100">
                          <a:effectLst/>
                        </a:rPr>
                        <a:t>Financiranje redovne djelatnosti DV Katarina Frankopan - podružnica Malinska</a:t>
                      </a:r>
                      <a:endParaRPr lang="en-GB" sz="800" kern="100">
                        <a:effectLst/>
                      </a:endParaRPr>
                    </a:p>
                    <a:p>
                      <a:pPr algn="just">
                        <a:lnSpc>
                          <a:spcPct val="115000"/>
                        </a:lnSpc>
                        <a:spcAft>
                          <a:spcPts val="1000"/>
                        </a:spcAft>
                        <a:buNone/>
                      </a:pPr>
                      <a:r>
                        <a:rPr lang="hr-HR" sz="800" kern="100">
                          <a:effectLst/>
                        </a:rPr>
                        <a:t> </a:t>
                      </a:r>
                      <a:endParaRPr lang="en-GB" sz="800" kern="100">
                        <a:effectLst/>
                      </a:endParaRPr>
                    </a:p>
                    <a:p>
                      <a:pPr algn="just">
                        <a:lnSpc>
                          <a:spcPct val="115000"/>
                        </a:lnSpc>
                        <a:spcAft>
                          <a:spcPts val="1000"/>
                        </a:spcAft>
                        <a:buNone/>
                      </a:pPr>
                      <a:r>
                        <a:rPr lang="hr-HR" sz="800" kern="100">
                          <a:effectLst/>
                        </a:rPr>
                        <a:t>Kapitalna ulaganja – oprema DV Katarina Frankopan Krk</a:t>
                      </a:r>
                      <a:endParaRPr lang="en-GB" sz="800" kern="100">
                        <a:effectLst/>
                      </a:endParaRPr>
                    </a:p>
                    <a:p>
                      <a:pPr algn="just">
                        <a:lnSpc>
                          <a:spcPct val="115000"/>
                        </a:lnSpc>
                        <a:spcAft>
                          <a:spcPts val="1000"/>
                        </a:spcAft>
                        <a:buNone/>
                      </a:pPr>
                      <a:r>
                        <a:rPr lang="hr-HR" sz="800" kern="100">
                          <a:effectLst/>
                        </a:rPr>
                        <a:t> </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829.170,00</a:t>
                      </a:r>
                      <a:endParaRPr lang="en-GB" sz="800" kern="100">
                        <a:effectLst/>
                      </a:endParaRPr>
                    </a:p>
                    <a:p>
                      <a:pPr algn="just">
                        <a:lnSpc>
                          <a:spcPct val="115000"/>
                        </a:lnSpc>
                        <a:spcAft>
                          <a:spcPts val="1000"/>
                        </a:spcAft>
                        <a:buNone/>
                      </a:pPr>
                      <a:r>
                        <a:rPr lang="hr-HR" sz="800" kern="100">
                          <a:effectLst/>
                        </a:rPr>
                        <a:t> </a:t>
                      </a:r>
                      <a:endParaRPr lang="en-GB" sz="800" kern="100">
                        <a:effectLst/>
                      </a:endParaRPr>
                    </a:p>
                    <a:p>
                      <a:pPr algn="just">
                        <a:lnSpc>
                          <a:spcPct val="115000"/>
                        </a:lnSpc>
                        <a:spcAft>
                          <a:spcPts val="1000"/>
                        </a:spcAft>
                        <a:buNone/>
                      </a:pPr>
                      <a:r>
                        <a:rPr lang="hr-HR" sz="800" kern="100">
                          <a:effectLst/>
                        </a:rPr>
                        <a:t> </a:t>
                      </a:r>
                      <a:endParaRPr lang="en-GB" sz="800" kern="100">
                        <a:effectLst/>
                      </a:endParaRPr>
                    </a:p>
                    <a:p>
                      <a:pPr algn="just">
                        <a:lnSpc>
                          <a:spcPct val="115000"/>
                        </a:lnSpc>
                        <a:spcAft>
                          <a:spcPts val="1000"/>
                        </a:spcAft>
                        <a:buNone/>
                      </a:pPr>
                      <a:r>
                        <a:rPr lang="hr-HR" sz="800" kern="100">
                          <a:effectLst/>
                        </a:rPr>
                        <a:t>5.500,00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850.200,00</a:t>
                      </a:r>
                      <a:endParaRPr lang="en-GB" sz="800" kern="100">
                        <a:effectLst/>
                      </a:endParaRPr>
                    </a:p>
                    <a:p>
                      <a:pPr algn="just">
                        <a:lnSpc>
                          <a:spcPct val="115000"/>
                        </a:lnSpc>
                        <a:spcAft>
                          <a:spcPts val="1000"/>
                        </a:spcAft>
                        <a:buNone/>
                      </a:pPr>
                      <a:r>
                        <a:rPr lang="hr-HR" sz="800" kern="100">
                          <a:effectLst/>
                        </a:rPr>
                        <a:t> </a:t>
                      </a:r>
                      <a:endParaRPr lang="en-GB" sz="800" kern="100">
                        <a:effectLst/>
                      </a:endParaRPr>
                    </a:p>
                    <a:p>
                      <a:pPr algn="just">
                        <a:lnSpc>
                          <a:spcPct val="115000"/>
                        </a:lnSpc>
                        <a:spcAft>
                          <a:spcPts val="1000"/>
                        </a:spcAft>
                        <a:buNone/>
                      </a:pPr>
                      <a:r>
                        <a:rPr lang="hr-HR" sz="800" kern="100">
                          <a:effectLst/>
                        </a:rPr>
                        <a:t> </a:t>
                      </a:r>
                      <a:endParaRPr lang="en-GB" sz="800" kern="100">
                        <a:effectLst/>
                      </a:endParaRPr>
                    </a:p>
                    <a:p>
                      <a:pPr algn="just">
                        <a:lnSpc>
                          <a:spcPct val="115000"/>
                        </a:lnSpc>
                        <a:spcAft>
                          <a:spcPts val="1000"/>
                        </a:spcAft>
                        <a:buNone/>
                      </a:pPr>
                      <a:r>
                        <a:rPr lang="hr-HR" sz="800" kern="100">
                          <a:effectLst/>
                        </a:rPr>
                        <a:t>10.000,00</a:t>
                      </a:r>
                      <a:endParaRPr lang="en-GB" sz="800" kern="100">
                        <a:effectLst/>
                      </a:endParaRPr>
                    </a:p>
                    <a:p>
                      <a:pPr algn="just">
                        <a:lnSpc>
                          <a:spcPct val="115000"/>
                        </a:lnSpc>
                        <a:spcAft>
                          <a:spcPts val="1000"/>
                        </a:spcAft>
                        <a:buNone/>
                      </a:pPr>
                      <a:r>
                        <a:rPr lang="hr-HR" sz="800" kern="100">
                          <a:effectLst/>
                        </a:rPr>
                        <a:t> </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866.300,00</a:t>
                      </a:r>
                      <a:endParaRPr lang="en-GB" sz="800" kern="100">
                        <a:effectLst/>
                      </a:endParaRPr>
                    </a:p>
                    <a:p>
                      <a:pPr algn="just">
                        <a:lnSpc>
                          <a:spcPct val="115000"/>
                        </a:lnSpc>
                        <a:spcAft>
                          <a:spcPts val="1000"/>
                        </a:spcAft>
                        <a:buNone/>
                      </a:pPr>
                      <a:r>
                        <a:rPr lang="hr-HR" sz="800" kern="100">
                          <a:effectLst/>
                        </a:rPr>
                        <a:t> </a:t>
                      </a:r>
                      <a:endParaRPr lang="en-GB" sz="800" kern="100">
                        <a:effectLst/>
                      </a:endParaRPr>
                    </a:p>
                    <a:p>
                      <a:pPr algn="just">
                        <a:lnSpc>
                          <a:spcPct val="115000"/>
                        </a:lnSpc>
                        <a:spcAft>
                          <a:spcPts val="1000"/>
                        </a:spcAft>
                        <a:buNone/>
                      </a:pPr>
                      <a:r>
                        <a:rPr lang="hr-HR" sz="800" kern="100">
                          <a:effectLst/>
                        </a:rPr>
                        <a:t> </a:t>
                      </a:r>
                      <a:endParaRPr lang="en-GB" sz="800" kern="100">
                        <a:effectLst/>
                      </a:endParaRPr>
                    </a:p>
                    <a:p>
                      <a:pPr algn="just">
                        <a:lnSpc>
                          <a:spcPct val="115000"/>
                        </a:lnSpc>
                        <a:spcAft>
                          <a:spcPts val="1000"/>
                        </a:spcAft>
                        <a:buNone/>
                      </a:pPr>
                      <a:r>
                        <a:rPr lang="hr-HR" sz="800" kern="100">
                          <a:effectLst/>
                        </a:rPr>
                        <a:t>10.000,00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extLst>
                  <a:ext uri="{0D108BD9-81ED-4DB2-BD59-A6C34878D82A}">
                    <a16:rowId xmlns:a16="http://schemas.microsoft.com/office/drawing/2014/main" val="3667522300"/>
                  </a:ext>
                </a:extLst>
              </a:tr>
              <a:tr h="248913">
                <a:tc>
                  <a:txBody>
                    <a:bodyPr/>
                    <a:lstStyle/>
                    <a:p>
                      <a:pPr algn="just">
                        <a:lnSpc>
                          <a:spcPct val="115000"/>
                        </a:lnSpc>
                        <a:spcAft>
                          <a:spcPts val="1000"/>
                        </a:spcAft>
                        <a:buNone/>
                      </a:pPr>
                      <a:r>
                        <a:rPr lang="hr-HR" sz="800" kern="100">
                          <a:effectLst/>
                        </a:rPr>
                        <a:t>SUFINANCIRANJE BORAVKA DJECE U DJEČJIM VRTIĆIMA VAN MATIČNOG VRTIĆA</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25.000,00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25.000,00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25.000,00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extLst>
                  <a:ext uri="{0D108BD9-81ED-4DB2-BD59-A6C34878D82A}">
                    <a16:rowId xmlns:a16="http://schemas.microsoft.com/office/drawing/2014/main" val="893310687"/>
                  </a:ext>
                </a:extLst>
              </a:tr>
              <a:tr h="737565">
                <a:tc>
                  <a:txBody>
                    <a:bodyPr/>
                    <a:lstStyle/>
                    <a:p>
                      <a:pPr algn="just">
                        <a:lnSpc>
                          <a:spcPct val="115000"/>
                        </a:lnSpc>
                        <a:spcAft>
                          <a:spcPts val="1000"/>
                        </a:spcAft>
                        <a:buNone/>
                      </a:pPr>
                      <a:r>
                        <a:rPr lang="hr-HR" sz="800" kern="100">
                          <a:effectLst/>
                        </a:rPr>
                        <a:t> </a:t>
                      </a:r>
                      <a:endParaRPr lang="en-GB" sz="800" kern="100">
                        <a:effectLst/>
                      </a:endParaRPr>
                    </a:p>
                    <a:p>
                      <a:pPr algn="just">
                        <a:lnSpc>
                          <a:spcPct val="115000"/>
                        </a:lnSpc>
                        <a:spcAft>
                          <a:spcPts val="1000"/>
                        </a:spcAft>
                        <a:buNone/>
                      </a:pPr>
                      <a:r>
                        <a:rPr lang="hr-HR" sz="800" kern="100">
                          <a:effectLst/>
                        </a:rPr>
                        <a:t>Sufinanciranje boravka djece u dječjim vrtićima van matičnog vrtića</a:t>
                      </a:r>
                      <a:endParaRPr lang="en-GB" sz="800" kern="100">
                        <a:effectLst/>
                      </a:endParaRPr>
                    </a:p>
                    <a:p>
                      <a:pPr algn="just">
                        <a:lnSpc>
                          <a:spcPct val="115000"/>
                        </a:lnSpc>
                        <a:spcAft>
                          <a:spcPts val="1000"/>
                        </a:spcAft>
                        <a:buNone/>
                      </a:pPr>
                      <a:r>
                        <a:rPr lang="hr-HR" sz="800" kern="100">
                          <a:effectLst/>
                        </a:rPr>
                        <a:t> </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25.000,00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25.000,00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tc>
                  <a:txBody>
                    <a:bodyPr/>
                    <a:lstStyle/>
                    <a:p>
                      <a:pPr algn="just">
                        <a:lnSpc>
                          <a:spcPct val="115000"/>
                        </a:lnSpc>
                        <a:spcAft>
                          <a:spcPts val="1000"/>
                        </a:spcAft>
                        <a:buNone/>
                      </a:pPr>
                      <a:r>
                        <a:rPr lang="hr-HR" sz="800" kern="100">
                          <a:effectLst/>
                        </a:rPr>
                        <a:t>26.000,00</a:t>
                      </a:r>
                      <a:endParaRPr lang="en-GB"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783" marR="52783" marT="0" marB="0"/>
                </a:tc>
                <a:extLst>
                  <a:ext uri="{0D108BD9-81ED-4DB2-BD59-A6C34878D82A}">
                    <a16:rowId xmlns:a16="http://schemas.microsoft.com/office/drawing/2014/main" val="877978163"/>
                  </a:ext>
                </a:extLst>
              </a:tr>
            </a:tbl>
          </a:graphicData>
        </a:graphic>
      </p:graphicFrame>
      <p:sp>
        <p:nvSpPr>
          <p:cNvPr id="6" name="TekstniOkvir 5">
            <a:extLst>
              <a:ext uri="{FF2B5EF4-FFF2-40B4-BE49-F238E27FC236}">
                <a16:creationId xmlns:a16="http://schemas.microsoft.com/office/drawing/2014/main" id="{C53D4CEB-FB02-A058-88C8-396CD9A1E6AB}"/>
              </a:ext>
            </a:extLst>
          </p:cNvPr>
          <p:cNvSpPr txBox="1"/>
          <p:nvPr/>
        </p:nvSpPr>
        <p:spPr>
          <a:xfrm>
            <a:off x="8568819" y="4715738"/>
            <a:ext cx="287258" cy="215444"/>
          </a:xfrm>
          <a:prstGeom prst="rect">
            <a:avLst/>
          </a:prstGeom>
          <a:noFill/>
        </p:spPr>
        <p:txBody>
          <a:bodyPr wrap="none" rtlCol="0">
            <a:spAutoFit/>
          </a:bodyPr>
          <a:lstStyle/>
          <a:p>
            <a:r>
              <a:rPr lang="en-GB" sz="800"/>
              <a:t>35</a:t>
            </a:r>
          </a:p>
        </p:txBody>
      </p:sp>
    </p:spTree>
    <p:extLst>
      <p:ext uri="{BB962C8B-B14F-4D97-AF65-F5344CB8AC3E}">
        <p14:creationId xmlns:p14="http://schemas.microsoft.com/office/powerpoint/2010/main" val="1659821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30" name="Text 28"/>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2" name="Slika 31">
            <a:extLst>
              <a:ext uri="{FF2B5EF4-FFF2-40B4-BE49-F238E27FC236}">
                <a16:creationId xmlns:a16="http://schemas.microsoft.com/office/drawing/2014/main" id="{AF6CCF08-BF4F-B814-0B3A-6E4CDA3AEA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8391" y="630859"/>
            <a:ext cx="7827217" cy="31867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9D8C4114-701D-9A92-BCC4-7E9EAB9A644D}"/>
              </a:ext>
            </a:extLst>
          </p:cNvPr>
          <p:cNvSpPr txBox="1"/>
          <p:nvPr/>
        </p:nvSpPr>
        <p:spPr>
          <a:xfrm>
            <a:off x="8568819" y="4715738"/>
            <a:ext cx="287258" cy="215444"/>
          </a:xfrm>
          <a:prstGeom prst="rect">
            <a:avLst/>
          </a:prstGeom>
          <a:noFill/>
        </p:spPr>
        <p:txBody>
          <a:bodyPr wrap="none" rtlCol="0">
            <a:spAutoFit/>
          </a:bodyPr>
          <a:lstStyle/>
          <a:p>
            <a:r>
              <a:rPr lang="en-GB" sz="800"/>
              <a:t>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673C8-BC43-D83A-3811-1B16C1A80848}"/>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C4ED81C7-183F-C37F-C42E-8DB12378B979}"/>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a:t>
            </a:r>
            <a:r>
              <a:rPr lang="en-GB" sz="2400" b="1">
                <a:solidFill>
                  <a:srgbClr val="0B3D4E"/>
                </a:solidFill>
                <a:latin typeface="Cambria" pitchFamily="34" charset="0"/>
                <a:ea typeface="Cambria" pitchFamily="34" charset="-122"/>
                <a:cs typeface="Cambria" pitchFamily="34" charset="-120"/>
              </a:rPr>
              <a:t>6</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Osnovno i srednjoškolsko obrazovanje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BA0207E6-3B81-719D-D296-677CA77B948C}"/>
              </a:ext>
            </a:extLst>
          </p:cNvPr>
          <p:cNvSpPr txBox="1"/>
          <p:nvPr/>
        </p:nvSpPr>
        <p:spPr>
          <a:xfrm>
            <a:off x="457200" y="822959"/>
            <a:ext cx="8229600" cy="3635310"/>
          </a:xfrm>
          <a:prstGeom prst="rect">
            <a:avLst/>
          </a:prstGeom>
          <a:noFill/>
          <a:ln/>
        </p:spPr>
        <p:txBody>
          <a:bodyPr wrap="square" lIns="0" tIns="0" rIns="0" bIns="0" rtlCol="0" anchor="ctr"/>
          <a:lstStyle/>
          <a:p>
            <a:pPr algn="just"/>
            <a:r>
              <a:rPr lang="hr-HR" sz="1200" b="1"/>
              <a:t>Opis programa: </a:t>
            </a:r>
            <a:r>
              <a:rPr lang="hr-HR" sz="1200"/>
              <a:t>Program obuhvaća aktivnosti i projekte usmjerene na unapređenje kvalitete života i obrazovnih postignuća učenika. To uključuje nagrađivanje učenika s vrhunskim rezultatima i njihovih mentora, stipendiranje učenika srednjih škola, financiranje nabave radnih bilježnica i školskog pribora učenicima osnovne škole, te kapitalnu i tekuću pomoć Osnovnoj školi Malinska – Dubašnica i Srednjoj školi Hrvatski kralj Zvonimir Krk. Program također uključuje financiranje produženog boravka, sufinanciranje stručnog suradnika psihologa u osnovnoj školi, financiranje pomoćnika u nastavi te ostale aktivnosti usmjerene na unapređenje odgoja i obrazovanja.</a:t>
            </a:r>
            <a:endParaRPr lang="en-GB" sz="1200"/>
          </a:p>
          <a:p>
            <a:pPr algn="just"/>
            <a:r>
              <a:rPr lang="hr-HR" sz="1200" b="1"/>
              <a:t> </a:t>
            </a:r>
            <a:endParaRPr lang="en-GB" sz="1200"/>
          </a:p>
          <a:p>
            <a:pPr algn="just"/>
            <a:r>
              <a:rPr lang="hr-HR" sz="1200" b="1"/>
              <a:t>Ciljevi programa</a:t>
            </a:r>
            <a:r>
              <a:rPr lang="hr-HR" sz="1200"/>
              <a:t> su unaprijediti kvalitetu odgoja i obrazovanja na području Općine Malinska – Dubašnica, te osigurati financiranje programa koji nadilaze državni pedagoški standard u osnovnoškolskom i srednjoškolskom obrazovanju.</a:t>
            </a:r>
            <a:endParaRPr lang="en-GB" sz="1200"/>
          </a:p>
          <a:p>
            <a:pPr algn="just"/>
            <a:r>
              <a:rPr lang="hr-HR" sz="1200"/>
              <a:t>Također ciljevi programa Osnovno, srednjoškolskog obrazovanje su slijedeći:</a:t>
            </a:r>
            <a:endParaRPr lang="en-GB" sz="1200"/>
          </a:p>
          <a:p>
            <a:pPr lvl="0" algn="just"/>
            <a:r>
              <a:rPr lang="hr-HR" sz="1200"/>
              <a:t>omogućavanje učenicima nižih razreda pohađanje produženog boravka što uvelike olakšava zbrinjavanje djece čiji roditelji rade;</a:t>
            </a:r>
            <a:endParaRPr lang="en-GB" sz="1200"/>
          </a:p>
          <a:p>
            <a:pPr lvl="0" algn="just"/>
            <a:r>
              <a:rPr lang="hr-HR" sz="1200"/>
              <a:t>nabavka školskog pribora i radnih bilježnica za svu djecu koja pohađaju Osnovnu školu čime se roditelji oslobađaju dijela troška;</a:t>
            </a:r>
            <a:endParaRPr lang="en-GB" sz="1200"/>
          </a:p>
          <a:p>
            <a:pPr lvl="0" algn="just"/>
            <a:r>
              <a:rPr lang="hr-HR" sz="1200"/>
              <a:t>poticanje nadarenih učenika i studenata stipendiranjem i školarinama u nadi da će ih iste potaknuti na daljnje izvrsne rezultate;</a:t>
            </a:r>
            <a:endParaRPr lang="en-GB" sz="1200"/>
          </a:p>
          <a:p>
            <a:pPr lvl="0" algn="just"/>
            <a:r>
              <a:rPr lang="hr-HR" sz="1200"/>
              <a:t>sufinanciranje pokaznih karata se smanjuje opterećenje na obiteljski budžet;</a:t>
            </a:r>
            <a:endParaRPr lang="en-GB" sz="1200"/>
          </a:p>
          <a:p>
            <a:pPr algn="just"/>
            <a:r>
              <a:rPr lang="hr-HR" sz="1200"/>
              <a:t> </a:t>
            </a:r>
            <a:endParaRPr lang="en-GB" sz="1200"/>
          </a:p>
          <a:p>
            <a:pPr algn="just"/>
            <a:r>
              <a:rPr lang="hr-HR" sz="1200" b="1"/>
              <a:t>Pokazatelji uspješnosti</a:t>
            </a:r>
            <a:r>
              <a:rPr lang="hr-HR" sz="1200"/>
              <a:t> provedbe programa su: broj nagrađenih učenika i njihovih mentora, broj učenika koji primaju stipendije, broj učenika koji su dobili školsku opremu (radne bilježnice, pribor), broj učenika uključenih u produženi boravak, broj učenika koji imaju pomoćnika u nastavi ili stručnu podršku psihologa, realizirana kapitalna i tekuća ulaganja u osnovnu i srednju školu, zadovoljstvo učenika, roditelja i nastavnika kvalitetom obrazovnih aktivnosti. </a:t>
            </a:r>
            <a:endParaRPr lang="en-GB" sz="1200"/>
          </a:p>
        </p:txBody>
      </p:sp>
      <p:sp>
        <p:nvSpPr>
          <p:cNvPr id="4" name="TekstniOkvir 3">
            <a:extLst>
              <a:ext uri="{FF2B5EF4-FFF2-40B4-BE49-F238E27FC236}">
                <a16:creationId xmlns:a16="http://schemas.microsoft.com/office/drawing/2014/main" id="{3C9AE3E0-2DBF-8ECC-4BDD-FC57A877CDD4}"/>
              </a:ext>
            </a:extLst>
          </p:cNvPr>
          <p:cNvSpPr txBox="1"/>
          <p:nvPr/>
        </p:nvSpPr>
        <p:spPr>
          <a:xfrm>
            <a:off x="8568819" y="4715738"/>
            <a:ext cx="287258" cy="215444"/>
          </a:xfrm>
          <a:prstGeom prst="rect">
            <a:avLst/>
          </a:prstGeom>
          <a:noFill/>
        </p:spPr>
        <p:txBody>
          <a:bodyPr wrap="none" rtlCol="0">
            <a:spAutoFit/>
          </a:bodyPr>
          <a:lstStyle/>
          <a:p>
            <a:r>
              <a:rPr lang="en-GB" sz="800"/>
              <a:t>37</a:t>
            </a:r>
          </a:p>
        </p:txBody>
      </p:sp>
    </p:spTree>
    <p:extLst>
      <p:ext uri="{BB962C8B-B14F-4D97-AF65-F5344CB8AC3E}">
        <p14:creationId xmlns:p14="http://schemas.microsoft.com/office/powerpoint/2010/main" val="3471984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46AE9-5161-A3FC-1B0C-4615842518F6}"/>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96B8FE32-94BD-8E3F-B03C-C9C47593A6A5}"/>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a:t>
            </a:r>
            <a:r>
              <a:rPr lang="en-GB" sz="2400" b="1">
                <a:solidFill>
                  <a:srgbClr val="0B3D4E"/>
                </a:solidFill>
                <a:latin typeface="Cambria" pitchFamily="34" charset="0"/>
                <a:ea typeface="Cambria" pitchFamily="34" charset="-122"/>
                <a:cs typeface="Cambria" pitchFamily="34" charset="-120"/>
              </a:rPr>
              <a:t>7</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Visoko obrazovanje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791939B9-BE3C-835E-C577-4FE7513E324D}"/>
              </a:ext>
            </a:extLst>
          </p:cNvPr>
          <p:cNvSpPr txBox="1"/>
          <p:nvPr/>
        </p:nvSpPr>
        <p:spPr>
          <a:xfrm>
            <a:off x="457200" y="822959"/>
            <a:ext cx="8229600" cy="3635310"/>
          </a:xfrm>
          <a:prstGeom prst="rect">
            <a:avLst/>
          </a:prstGeom>
          <a:noFill/>
          <a:ln/>
        </p:spPr>
        <p:txBody>
          <a:bodyPr wrap="square" lIns="0" tIns="0" rIns="0" bIns="0" rtlCol="0" anchor="ctr"/>
          <a:lstStyle/>
          <a:p>
            <a:pPr algn="just"/>
            <a:r>
              <a:rPr lang="hr-HR" sz="1200" b="1"/>
              <a:t>Opis programa: </a:t>
            </a:r>
            <a:r>
              <a:rPr lang="hr-HR" sz="1200"/>
              <a:t>Program obuhvaća aktivnosti i projekte usmjerene na unapređenje kvalitete života i obrazovnih postignuća učenika. To uključuje nagrađivanje učenika s vrhunskim rezultatima i njihovih mentora, stipendiranje učenika srednjih škola, financiranje nabave radnih bilježnica i školskog pribora učenicima osnovne škole, te kapitalnu i tekuću pomoć Osnovnoj školi Malinska – Dubašnica i Srednjoj školi Hrvatski kralj Zvonimir Krk. Program također uključuje financiranje produženog boravka, sufinanciranje stručnog suradnika psihologa u osnovnoj školi, financiranje pomoćnika u nastavi te ostale aktivnosti usmjerene na unapređenje odgoja i obrazovanja.</a:t>
            </a:r>
            <a:endParaRPr lang="en-GB" sz="1200"/>
          </a:p>
          <a:p>
            <a:pPr algn="just"/>
            <a:r>
              <a:rPr lang="hr-HR" sz="1200" b="1"/>
              <a:t> </a:t>
            </a:r>
            <a:endParaRPr lang="en-GB" sz="1200"/>
          </a:p>
          <a:p>
            <a:pPr algn="just"/>
            <a:r>
              <a:rPr lang="hr-HR" sz="1200" b="1"/>
              <a:t>Ciljevi programa</a:t>
            </a:r>
            <a:r>
              <a:rPr lang="hr-HR" sz="1200"/>
              <a:t> su unaprijediti kvalitetu odgoja i obrazovanja na području Općine Malinska – Dubašnica, te osigurati financiranje programa koji nadilaze državni pedagoški standard u osnovnoškolskom i srednjoškolskom obrazovanju.</a:t>
            </a:r>
            <a:endParaRPr lang="en-GB" sz="1200"/>
          </a:p>
          <a:p>
            <a:pPr algn="just"/>
            <a:r>
              <a:rPr lang="hr-HR" sz="1200"/>
              <a:t>Također ciljevi programa Osnovno, srednjoškolskog obrazovanje su slijedeći:</a:t>
            </a:r>
            <a:endParaRPr lang="en-GB" sz="1200"/>
          </a:p>
          <a:p>
            <a:pPr lvl="0" algn="just"/>
            <a:r>
              <a:rPr lang="hr-HR" sz="1200"/>
              <a:t>omogućavanje učenicima nižih razreda pohađanje produženog boravka što uvelike olakšava zbrinjavanje djece čiji roditelji rade;</a:t>
            </a:r>
            <a:endParaRPr lang="en-GB" sz="1200"/>
          </a:p>
          <a:p>
            <a:pPr lvl="0" algn="just"/>
            <a:r>
              <a:rPr lang="hr-HR" sz="1200"/>
              <a:t>nabavka školskog pribora i radnih bilježnica za svu djecu koja pohađaju Osnovnu školu čime se roditelji oslobađaju dijela troška;</a:t>
            </a:r>
            <a:endParaRPr lang="en-GB" sz="1200"/>
          </a:p>
          <a:p>
            <a:pPr lvl="0" algn="just"/>
            <a:r>
              <a:rPr lang="hr-HR" sz="1200"/>
              <a:t>poticanje nadarenih učenika i studenata stipendiranjem i školarinama u nadi da će ih iste potaknuti na daljnje izvrsne rezultate;</a:t>
            </a:r>
            <a:endParaRPr lang="en-GB" sz="1200"/>
          </a:p>
          <a:p>
            <a:pPr lvl="0" algn="just"/>
            <a:r>
              <a:rPr lang="hr-HR" sz="1200"/>
              <a:t>sufinanciranje pokaznih karata se smanjuje opterećenje na obiteljski budžet;</a:t>
            </a:r>
            <a:endParaRPr lang="en-GB" sz="1200"/>
          </a:p>
          <a:p>
            <a:pPr algn="just"/>
            <a:r>
              <a:rPr lang="hr-HR" sz="1200"/>
              <a:t> </a:t>
            </a:r>
            <a:endParaRPr lang="en-GB" sz="1200"/>
          </a:p>
          <a:p>
            <a:pPr algn="just"/>
            <a:r>
              <a:rPr lang="hr-HR" sz="1200" b="1"/>
              <a:t>Pokazatelji uspješnosti</a:t>
            </a:r>
            <a:r>
              <a:rPr lang="hr-HR" sz="1200"/>
              <a:t> provedbe programa su: broj nagrađenih učenika i njihovih mentora, broj učenika koji primaju stipendije, broj učenika koji su dobili školsku opremu (radne bilježnice, pribor), broj učenika uključenih u produženi boravak, broj učenika koji imaju pomoćnika u nastavi ili stručnu podršku psihologa, realizirana kapitalna i tekuća ulaganja u osnovnu i srednju školu, zadovoljstvo učenika, roditelja i nastavnika kvalitetom obrazovnih aktivnosti. </a:t>
            </a:r>
            <a:endParaRPr lang="en-GB" sz="1200"/>
          </a:p>
        </p:txBody>
      </p:sp>
      <p:sp>
        <p:nvSpPr>
          <p:cNvPr id="4" name="TekstniOkvir 3">
            <a:extLst>
              <a:ext uri="{FF2B5EF4-FFF2-40B4-BE49-F238E27FC236}">
                <a16:creationId xmlns:a16="http://schemas.microsoft.com/office/drawing/2014/main" id="{CA4EC799-2F3C-475F-F3AA-59F3DC65D8B1}"/>
              </a:ext>
            </a:extLst>
          </p:cNvPr>
          <p:cNvSpPr txBox="1"/>
          <p:nvPr/>
        </p:nvSpPr>
        <p:spPr>
          <a:xfrm>
            <a:off x="8568819" y="4715738"/>
            <a:ext cx="287258" cy="215444"/>
          </a:xfrm>
          <a:prstGeom prst="rect">
            <a:avLst/>
          </a:prstGeom>
          <a:noFill/>
        </p:spPr>
        <p:txBody>
          <a:bodyPr wrap="none" rtlCol="0">
            <a:spAutoFit/>
          </a:bodyPr>
          <a:lstStyle/>
          <a:p>
            <a:r>
              <a:rPr lang="en-GB" sz="800"/>
              <a:t>38</a:t>
            </a:r>
          </a:p>
        </p:txBody>
      </p:sp>
    </p:spTree>
    <p:extLst>
      <p:ext uri="{BB962C8B-B14F-4D97-AF65-F5344CB8AC3E}">
        <p14:creationId xmlns:p14="http://schemas.microsoft.com/office/powerpoint/2010/main" val="41040529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A8FFB-B004-C5D8-466C-F420C4DFF3B6}"/>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A126049E-8448-45AC-4C3A-4A887932C184}"/>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a:t>
            </a:r>
            <a:r>
              <a:rPr lang="en-GB" sz="2400" b="1">
                <a:solidFill>
                  <a:srgbClr val="0B3D4E"/>
                </a:solidFill>
                <a:latin typeface="Cambria" pitchFamily="34" charset="0"/>
                <a:ea typeface="Cambria" pitchFamily="34" charset="-122"/>
                <a:cs typeface="Cambria" pitchFamily="34" charset="-120"/>
              </a:rPr>
              <a:t>7</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Visoko obrazovanje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03323850-9C2A-8DCC-6910-B9036F5585A0}"/>
              </a:ext>
            </a:extLst>
          </p:cNvPr>
          <p:cNvSpPr txBox="1"/>
          <p:nvPr/>
        </p:nvSpPr>
        <p:spPr>
          <a:xfrm>
            <a:off x="457200" y="822959"/>
            <a:ext cx="8229600" cy="3635310"/>
          </a:xfrm>
          <a:prstGeom prst="rect">
            <a:avLst/>
          </a:prstGeom>
          <a:noFill/>
          <a:ln/>
        </p:spPr>
        <p:txBody>
          <a:bodyPr wrap="square" lIns="0" tIns="0" rIns="0" bIns="0" rtlCol="0" anchor="ctr"/>
          <a:lstStyle/>
          <a:p>
            <a:endParaRPr lang="en-GB"/>
          </a:p>
        </p:txBody>
      </p:sp>
      <p:graphicFrame>
        <p:nvGraphicFramePr>
          <p:cNvPr id="2" name="Tablica 1">
            <a:extLst>
              <a:ext uri="{FF2B5EF4-FFF2-40B4-BE49-F238E27FC236}">
                <a16:creationId xmlns:a16="http://schemas.microsoft.com/office/drawing/2014/main" id="{5C0E8D12-01E6-E066-7C88-62187B4F000D}"/>
              </a:ext>
            </a:extLst>
          </p:cNvPr>
          <p:cNvGraphicFramePr>
            <a:graphicFrameLocks noGrp="1"/>
          </p:cNvGraphicFramePr>
          <p:nvPr>
            <p:extLst>
              <p:ext uri="{D42A27DB-BD31-4B8C-83A1-F6EECF244321}">
                <p14:modId xmlns:p14="http://schemas.microsoft.com/office/powerpoint/2010/main" val="1767220513"/>
              </p:ext>
            </p:extLst>
          </p:nvPr>
        </p:nvGraphicFramePr>
        <p:xfrm>
          <a:off x="457200" y="1187355"/>
          <a:ext cx="8229601" cy="2798446"/>
        </p:xfrm>
        <a:graphic>
          <a:graphicData uri="http://schemas.openxmlformats.org/drawingml/2006/table">
            <a:tbl>
              <a:tblPr firstRow="1" firstCol="1" bandRow="1">
                <a:tableStyleId>{5C22544A-7EE6-4342-B048-85BDC9FD1C3A}</a:tableStyleId>
              </a:tblPr>
              <a:tblGrid>
                <a:gridCol w="2384495">
                  <a:extLst>
                    <a:ext uri="{9D8B030D-6E8A-4147-A177-3AD203B41FA5}">
                      <a16:colId xmlns:a16="http://schemas.microsoft.com/office/drawing/2014/main" val="2690721201"/>
                    </a:ext>
                  </a:extLst>
                </a:gridCol>
                <a:gridCol w="1870649">
                  <a:extLst>
                    <a:ext uri="{9D8B030D-6E8A-4147-A177-3AD203B41FA5}">
                      <a16:colId xmlns:a16="http://schemas.microsoft.com/office/drawing/2014/main" val="2795653773"/>
                    </a:ext>
                  </a:extLst>
                </a:gridCol>
                <a:gridCol w="1870649">
                  <a:extLst>
                    <a:ext uri="{9D8B030D-6E8A-4147-A177-3AD203B41FA5}">
                      <a16:colId xmlns:a16="http://schemas.microsoft.com/office/drawing/2014/main" val="1116863026"/>
                    </a:ext>
                  </a:extLst>
                </a:gridCol>
                <a:gridCol w="2103808">
                  <a:extLst>
                    <a:ext uri="{9D8B030D-6E8A-4147-A177-3AD203B41FA5}">
                      <a16:colId xmlns:a16="http://schemas.microsoft.com/office/drawing/2014/main" val="2901279456"/>
                    </a:ext>
                  </a:extLst>
                </a:gridCol>
              </a:tblGrid>
              <a:tr h="308093">
                <a:tc>
                  <a:txBody>
                    <a:bodyPr/>
                    <a:lstStyle/>
                    <a:p>
                      <a:pPr marL="86995" algn="just">
                        <a:lnSpc>
                          <a:spcPct val="115000"/>
                        </a:lnSpc>
                        <a:spcAft>
                          <a:spcPts val="1000"/>
                        </a:spcAft>
                        <a:buNone/>
                      </a:pPr>
                      <a:r>
                        <a:rPr lang="hr-HR" sz="1100" kern="100">
                          <a:effectLst/>
                        </a:rPr>
                        <a:t>OPIS</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PLAN 2025.</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PROJEKCIJA 2026.</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PROJEKCIJA 2027.</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70716977"/>
                  </a:ext>
                </a:extLst>
              </a:tr>
              <a:tr h="589579">
                <a:tc>
                  <a:txBody>
                    <a:bodyPr/>
                    <a:lstStyle/>
                    <a:p>
                      <a:pPr marL="86995" algn="just">
                        <a:lnSpc>
                          <a:spcPct val="115000"/>
                        </a:lnSpc>
                        <a:spcAft>
                          <a:spcPts val="1000"/>
                        </a:spcAft>
                        <a:buNone/>
                      </a:pPr>
                      <a:r>
                        <a:rPr lang="hr-HR" sz="1100" kern="100">
                          <a:effectLst/>
                        </a:rPr>
                        <a:t>STIPENDIRANJE STUDENATA</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 </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 </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 </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14101412"/>
                  </a:ext>
                </a:extLst>
              </a:tr>
              <a:tr h="1900774">
                <a:tc>
                  <a:txBody>
                    <a:bodyPr/>
                    <a:lstStyle/>
                    <a:p>
                      <a:pPr marL="86995" algn="just">
                        <a:lnSpc>
                          <a:spcPct val="115000"/>
                        </a:lnSpc>
                        <a:spcAft>
                          <a:spcPts val="1000"/>
                        </a:spcAft>
                        <a:buNone/>
                      </a:pPr>
                      <a:r>
                        <a:rPr lang="hr-HR" sz="1100" kern="100">
                          <a:effectLst/>
                        </a:rPr>
                        <a:t>Stipendiranje studenata</a:t>
                      </a:r>
                      <a:endParaRPr lang="en-GB" sz="1100" kern="100">
                        <a:effectLst/>
                      </a:endParaRPr>
                    </a:p>
                    <a:p>
                      <a:pPr marL="86995" algn="just">
                        <a:lnSpc>
                          <a:spcPct val="115000"/>
                        </a:lnSpc>
                        <a:spcAft>
                          <a:spcPts val="1000"/>
                        </a:spcAft>
                        <a:buNone/>
                      </a:pPr>
                      <a:r>
                        <a:rPr lang="hr-HR" sz="1100" kern="100">
                          <a:effectLst/>
                        </a:rPr>
                        <a:t>Stipendije – Općina Lovas</a:t>
                      </a:r>
                      <a:endParaRPr lang="en-GB" sz="1100" kern="100">
                        <a:effectLst/>
                      </a:endParaRPr>
                    </a:p>
                    <a:p>
                      <a:pPr marL="86995" algn="just">
                        <a:lnSpc>
                          <a:spcPct val="115000"/>
                        </a:lnSpc>
                        <a:spcAft>
                          <a:spcPts val="1000"/>
                        </a:spcAft>
                        <a:buNone/>
                      </a:pPr>
                      <a:r>
                        <a:rPr lang="hr-HR" sz="1100" kern="100">
                          <a:effectLst/>
                        </a:rPr>
                        <a:t>Stipendije za deficitarna zanimanja </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15.000,00</a:t>
                      </a:r>
                      <a:endParaRPr lang="en-GB" sz="1100" kern="100">
                        <a:effectLst/>
                      </a:endParaRPr>
                    </a:p>
                    <a:p>
                      <a:pPr marL="86995" algn="just">
                        <a:lnSpc>
                          <a:spcPct val="115000"/>
                        </a:lnSpc>
                        <a:spcAft>
                          <a:spcPts val="1000"/>
                        </a:spcAft>
                        <a:buNone/>
                      </a:pPr>
                      <a:r>
                        <a:rPr lang="hr-HR" sz="1100" kern="100">
                          <a:effectLst/>
                        </a:rPr>
                        <a:t>1.000,00</a:t>
                      </a:r>
                      <a:endParaRPr lang="en-GB" sz="1100" kern="100">
                        <a:effectLst/>
                      </a:endParaRPr>
                    </a:p>
                    <a:p>
                      <a:pPr marL="86995" algn="just">
                        <a:lnSpc>
                          <a:spcPct val="115000"/>
                        </a:lnSpc>
                        <a:spcAft>
                          <a:spcPts val="1000"/>
                        </a:spcAft>
                        <a:buNone/>
                      </a:pPr>
                      <a:r>
                        <a:rPr lang="hr-HR" sz="1100" kern="100">
                          <a:effectLst/>
                        </a:rPr>
                        <a:t>2.000,00</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15.000,00</a:t>
                      </a:r>
                      <a:endParaRPr lang="en-GB" sz="1100" kern="100">
                        <a:effectLst/>
                      </a:endParaRPr>
                    </a:p>
                    <a:p>
                      <a:pPr marL="86995" algn="just">
                        <a:lnSpc>
                          <a:spcPct val="115000"/>
                        </a:lnSpc>
                        <a:spcAft>
                          <a:spcPts val="1000"/>
                        </a:spcAft>
                        <a:buNone/>
                      </a:pPr>
                      <a:r>
                        <a:rPr lang="hr-HR" sz="1100" kern="100">
                          <a:effectLst/>
                        </a:rPr>
                        <a:t>1.000,00</a:t>
                      </a:r>
                      <a:endParaRPr lang="en-GB" sz="1100" kern="100">
                        <a:effectLst/>
                      </a:endParaRPr>
                    </a:p>
                    <a:p>
                      <a:pPr marL="86995" algn="just">
                        <a:lnSpc>
                          <a:spcPct val="115000"/>
                        </a:lnSpc>
                        <a:spcAft>
                          <a:spcPts val="1000"/>
                        </a:spcAft>
                        <a:buNone/>
                      </a:pPr>
                      <a:r>
                        <a:rPr lang="hr-HR" sz="1100" kern="100">
                          <a:effectLst/>
                        </a:rPr>
                        <a:t>2.000,00</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86995" algn="just">
                        <a:lnSpc>
                          <a:spcPct val="115000"/>
                        </a:lnSpc>
                        <a:spcAft>
                          <a:spcPts val="1000"/>
                        </a:spcAft>
                        <a:buNone/>
                      </a:pPr>
                      <a:r>
                        <a:rPr lang="hr-HR" sz="1100" kern="100">
                          <a:effectLst/>
                        </a:rPr>
                        <a:t>15.000,00</a:t>
                      </a:r>
                      <a:endParaRPr lang="en-GB" sz="1100" kern="100">
                        <a:effectLst/>
                      </a:endParaRPr>
                    </a:p>
                    <a:p>
                      <a:pPr marL="86995" algn="just">
                        <a:lnSpc>
                          <a:spcPct val="115000"/>
                        </a:lnSpc>
                        <a:spcAft>
                          <a:spcPts val="1000"/>
                        </a:spcAft>
                        <a:buNone/>
                      </a:pPr>
                      <a:r>
                        <a:rPr lang="hr-HR" sz="1100" kern="100">
                          <a:effectLst/>
                        </a:rPr>
                        <a:t>1.000,00</a:t>
                      </a:r>
                      <a:endParaRPr lang="en-GB" sz="1100" kern="100">
                        <a:effectLst/>
                      </a:endParaRPr>
                    </a:p>
                    <a:p>
                      <a:pPr marL="86995" algn="just">
                        <a:lnSpc>
                          <a:spcPct val="115000"/>
                        </a:lnSpc>
                        <a:spcAft>
                          <a:spcPts val="1000"/>
                        </a:spcAft>
                        <a:buNone/>
                      </a:pPr>
                      <a:r>
                        <a:rPr lang="hr-HR" sz="1100" kern="100">
                          <a:effectLst/>
                        </a:rPr>
                        <a:t>2.000,00</a:t>
                      </a:r>
                      <a:endParaRPr lang="en-GB"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91157421"/>
                  </a:ext>
                </a:extLst>
              </a:tr>
            </a:tbl>
          </a:graphicData>
        </a:graphic>
      </p:graphicFrame>
      <p:sp>
        <p:nvSpPr>
          <p:cNvPr id="6" name="TekstniOkvir 5">
            <a:extLst>
              <a:ext uri="{FF2B5EF4-FFF2-40B4-BE49-F238E27FC236}">
                <a16:creationId xmlns:a16="http://schemas.microsoft.com/office/drawing/2014/main" id="{48CA03A8-927C-2A62-6300-2D1F40FAB443}"/>
              </a:ext>
            </a:extLst>
          </p:cNvPr>
          <p:cNvSpPr txBox="1"/>
          <p:nvPr/>
        </p:nvSpPr>
        <p:spPr>
          <a:xfrm>
            <a:off x="8568819" y="4715738"/>
            <a:ext cx="287258" cy="215444"/>
          </a:xfrm>
          <a:prstGeom prst="rect">
            <a:avLst/>
          </a:prstGeom>
          <a:noFill/>
        </p:spPr>
        <p:txBody>
          <a:bodyPr wrap="none" rtlCol="0">
            <a:spAutoFit/>
          </a:bodyPr>
          <a:lstStyle/>
          <a:p>
            <a:r>
              <a:rPr lang="en-GB" sz="800"/>
              <a:t>39</a:t>
            </a:r>
          </a:p>
        </p:txBody>
      </p:sp>
    </p:spTree>
    <p:extLst>
      <p:ext uri="{BB962C8B-B14F-4D97-AF65-F5344CB8AC3E}">
        <p14:creationId xmlns:p14="http://schemas.microsoft.com/office/powerpoint/2010/main" val="894297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17">
    <p:bg>
      <p:bgPr>
        <a:solidFill>
          <a:srgbClr val="F0FDFA"/>
        </a:solidFill>
        <a:effectLst/>
      </p:bgPr>
    </p:bg>
    <p:spTree>
      <p:nvGrpSpPr>
        <p:cNvPr id="1" name=""/>
        <p:cNvGrpSpPr/>
        <p:nvPr/>
      </p:nvGrpSpPr>
      <p:grpSpPr>
        <a:xfrm>
          <a:off x="0" y="0"/>
          <a:ext cx="0" cy="0"/>
          <a:chOff x="0" y="0"/>
          <a:chExt cx="0" cy="0"/>
        </a:xfrm>
      </p:grpSpPr>
      <p:sp>
        <p:nvSpPr>
          <p:cNvPr id="34" name="Text 32"/>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6" name="Slika 35">
            <a:extLst>
              <a:ext uri="{FF2B5EF4-FFF2-40B4-BE49-F238E27FC236}">
                <a16:creationId xmlns:a16="http://schemas.microsoft.com/office/drawing/2014/main" id="{8AACA2BE-FCFC-FC39-548B-BA4DC90AA0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895" y="914400"/>
            <a:ext cx="7646210" cy="27632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13B53595-C02F-D1A1-572A-92A4AA8F74A6}"/>
              </a:ext>
            </a:extLst>
          </p:cNvPr>
          <p:cNvSpPr txBox="1"/>
          <p:nvPr/>
        </p:nvSpPr>
        <p:spPr>
          <a:xfrm>
            <a:off x="8568819" y="4715738"/>
            <a:ext cx="287258" cy="215444"/>
          </a:xfrm>
          <a:prstGeom prst="rect">
            <a:avLst/>
          </a:prstGeom>
          <a:noFill/>
        </p:spPr>
        <p:txBody>
          <a:bodyPr wrap="none" rtlCol="0">
            <a:spAutoFit/>
          </a:bodyPr>
          <a:lstStyle/>
          <a:p>
            <a:r>
              <a:rPr lang="en-GB" sz="800"/>
              <a:t>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D8D4CD-20D9-621F-F847-45AECE3A747A}"/>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068591BE-79B6-DB6B-5BCF-D65D51226B4D}"/>
              </a:ext>
            </a:extLst>
          </p:cNvPr>
          <p:cNvSpPr txBox="1"/>
          <p:nvPr/>
        </p:nvSpPr>
        <p:spPr>
          <a:xfrm>
            <a:off x="429369" y="178904"/>
            <a:ext cx="8263890" cy="107581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4100" b="1">
                <a:latin typeface="+mj-lt"/>
                <a:ea typeface="+mj-ea"/>
                <a:cs typeface="+mj-cs"/>
              </a:rPr>
              <a:t>Program 3008 Zdravstvo</a:t>
            </a:r>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sX0" fmla="*/ 0 w 8229600"/>
              <a:gd name="csY0" fmla="*/ 0 h 13716"/>
              <a:gd name="csX1" fmla="*/ 521208 w 8229600"/>
              <a:gd name="csY1" fmla="*/ 0 h 13716"/>
              <a:gd name="csX2" fmla="*/ 1371600 w 8229600"/>
              <a:gd name="csY2" fmla="*/ 0 h 13716"/>
              <a:gd name="csX3" fmla="*/ 2221992 w 8229600"/>
              <a:gd name="csY3" fmla="*/ 0 h 13716"/>
              <a:gd name="csX4" fmla="*/ 3072384 w 8229600"/>
              <a:gd name="csY4" fmla="*/ 0 h 13716"/>
              <a:gd name="csX5" fmla="*/ 3511296 w 8229600"/>
              <a:gd name="csY5" fmla="*/ 0 h 13716"/>
              <a:gd name="csX6" fmla="*/ 4114800 w 8229600"/>
              <a:gd name="csY6" fmla="*/ 0 h 13716"/>
              <a:gd name="csX7" fmla="*/ 4553712 w 8229600"/>
              <a:gd name="csY7" fmla="*/ 0 h 13716"/>
              <a:gd name="csX8" fmla="*/ 5239512 w 8229600"/>
              <a:gd name="csY8" fmla="*/ 0 h 13716"/>
              <a:gd name="csX9" fmla="*/ 5843016 w 8229600"/>
              <a:gd name="csY9" fmla="*/ 0 h 13716"/>
              <a:gd name="csX10" fmla="*/ 6611112 w 8229600"/>
              <a:gd name="csY10" fmla="*/ 0 h 13716"/>
              <a:gd name="csX11" fmla="*/ 7461504 w 8229600"/>
              <a:gd name="csY11" fmla="*/ 0 h 13716"/>
              <a:gd name="csX12" fmla="*/ 8229600 w 8229600"/>
              <a:gd name="csY12" fmla="*/ 0 h 13716"/>
              <a:gd name="csX13" fmla="*/ 8229600 w 8229600"/>
              <a:gd name="csY13" fmla="*/ 13716 h 13716"/>
              <a:gd name="csX14" fmla="*/ 7461504 w 8229600"/>
              <a:gd name="csY14" fmla="*/ 13716 h 13716"/>
              <a:gd name="csX15" fmla="*/ 6940296 w 8229600"/>
              <a:gd name="csY15" fmla="*/ 13716 h 13716"/>
              <a:gd name="csX16" fmla="*/ 6419088 w 8229600"/>
              <a:gd name="csY16" fmla="*/ 13716 h 13716"/>
              <a:gd name="csX17" fmla="*/ 5650992 w 8229600"/>
              <a:gd name="csY17" fmla="*/ 13716 h 13716"/>
              <a:gd name="csX18" fmla="*/ 5129784 w 8229600"/>
              <a:gd name="csY18" fmla="*/ 13716 h 13716"/>
              <a:gd name="csX19" fmla="*/ 4690872 w 8229600"/>
              <a:gd name="csY19" fmla="*/ 13716 h 13716"/>
              <a:gd name="csX20" fmla="*/ 4087368 w 8229600"/>
              <a:gd name="csY20" fmla="*/ 13716 h 13716"/>
              <a:gd name="csX21" fmla="*/ 3401568 w 8229600"/>
              <a:gd name="csY21" fmla="*/ 13716 h 13716"/>
              <a:gd name="csX22" fmla="*/ 2798064 w 8229600"/>
              <a:gd name="csY22" fmla="*/ 13716 h 13716"/>
              <a:gd name="csX23" fmla="*/ 2276856 w 8229600"/>
              <a:gd name="csY23" fmla="*/ 13716 h 13716"/>
              <a:gd name="csX24" fmla="*/ 1426464 w 8229600"/>
              <a:gd name="csY24" fmla="*/ 13716 h 13716"/>
              <a:gd name="csX25" fmla="*/ 740664 w 8229600"/>
              <a:gd name="csY25" fmla="*/ 13716 h 13716"/>
              <a:gd name="csX26" fmla="*/ 0 w 8229600"/>
              <a:gd name="csY26" fmla="*/ 13716 h 13716"/>
              <a:gd name="csX27" fmla="*/ 0 w 8229600"/>
              <a:gd name="csY27"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1">
            <a:extLst>
              <a:ext uri="{FF2B5EF4-FFF2-40B4-BE49-F238E27FC236}">
                <a16:creationId xmlns:a16="http://schemas.microsoft.com/office/drawing/2014/main" id="{36B1EAF9-4ACE-3BE5-D416-EE5BBE14F11F}"/>
              </a:ext>
            </a:extLst>
          </p:cNvPr>
          <p:cNvSpPr txBox="1"/>
          <p:nvPr/>
        </p:nvSpPr>
        <p:spPr>
          <a:xfrm>
            <a:off x="429369" y="1553487"/>
            <a:ext cx="5633806" cy="3089379"/>
          </a:xfrm>
          <a:prstGeom prst="rect">
            <a:avLst/>
          </a:prstGeom>
        </p:spPr>
        <p:txBody>
          <a:bodyPr vert="horz" lIns="91440" tIns="45720" rIns="91440" bIns="45720" rtlCol="0" anchor="t">
            <a:normAutofit/>
          </a:bodyPr>
          <a:lstStyle/>
          <a:p>
            <a:pPr algn="just">
              <a:lnSpc>
                <a:spcPct val="90000"/>
              </a:lnSpc>
              <a:spcAft>
                <a:spcPts val="600"/>
              </a:spcAft>
            </a:pPr>
            <a:r>
              <a:rPr lang="en-US" sz="900" b="1"/>
              <a:t>Opis programa:</a:t>
            </a:r>
            <a:r>
              <a:rPr lang="en-US" sz="900"/>
              <a:t> Program obuhvaća različite aktivnosti razvoja zdravstva, uključujući sufinanciranje hitne medicinske pomoći, osiguranje besplatnih specijalističkih pregleda za stanovništvo Općine, prijevoz umrlih osoba na obdukciju, preventivne programe IAIM vježbi, logopedski program za djecu, tečajeve za trudnice, tekuće pomoći hospiciju u Rijeci, sufinanciranje troškova plaće medicinske sestre te kapitalnu pomoć u zdravstvu. Obzirom na potrebe zajednice, u 2026. godini planirana su i sredstva za prijevoz onkoloških i dijaliznih pacijenata na terapiju, te za tekuće pomoći zdravstvenim ustanovama i drugim organizacijama koje doprinose kvaliteti života zajednice.</a:t>
            </a:r>
          </a:p>
          <a:p>
            <a:pPr algn="just">
              <a:lnSpc>
                <a:spcPct val="90000"/>
              </a:lnSpc>
              <a:spcAft>
                <a:spcPts val="600"/>
              </a:spcAft>
            </a:pPr>
            <a:r>
              <a:rPr lang="en-US" sz="900" b="1"/>
              <a:t>Ciljevi programa</a:t>
            </a:r>
            <a:r>
              <a:rPr lang="en-US" sz="900"/>
              <a:t> su povećanje dostupnosti i kvalitete zdravstvene zaštite te poboljšanje razine zdravlja stanovništva Općine Malinska – Dubašnica. Programom se osigurava viši standard zdravstvene zaštite od onog koji država osigurava svojim programima.</a:t>
            </a:r>
          </a:p>
          <a:p>
            <a:pPr algn="just">
              <a:lnSpc>
                <a:spcPct val="90000"/>
              </a:lnSpc>
              <a:spcAft>
                <a:spcPts val="600"/>
              </a:spcAft>
            </a:pPr>
            <a:r>
              <a:rPr lang="en-US" sz="900" b="1"/>
              <a:t>Pokazatelji uspješnosti</a:t>
            </a:r>
            <a:r>
              <a:rPr lang="en-US" sz="900"/>
              <a:t> provedbe programa uključuju: broj besplatnih specijalističkih pregleda za stanovništvo, broj prijevoza umrlih osoba na obdukciju, broj sudionika preventivnih programa i tečajeva, broj korisnika logopedskog programa za djecu, broj pacijenata kojima je sufinanciran prijevoz na terapiju (onkološki i dijalizni pacijenti), zadovoljstvo korisnika zdravstvenih usluga, te realizirana kapitalna ulaganja u zdravstvenu infrastrukturu i opremu. </a:t>
            </a:r>
          </a:p>
          <a:p>
            <a:pPr algn="just">
              <a:lnSpc>
                <a:spcPct val="90000"/>
              </a:lnSpc>
              <a:spcAft>
                <a:spcPts val="600"/>
              </a:spcAft>
            </a:pPr>
            <a:r>
              <a:rPr lang="en-US" sz="900"/>
              <a:t>Program se provodi u suradnji s zdravstvenim institucijama, lokalnom zajednicom te drugim pružateljima zdravstvenih usluga.</a:t>
            </a:r>
          </a:p>
        </p:txBody>
      </p:sp>
      <p:pic>
        <p:nvPicPr>
          <p:cNvPr id="4" name="Slika 3">
            <a:extLst>
              <a:ext uri="{FF2B5EF4-FFF2-40B4-BE49-F238E27FC236}">
                <a16:creationId xmlns:a16="http://schemas.microsoft.com/office/drawing/2014/main" id="{578A6BAC-8AFB-7506-387B-66B013C7D11D}"/>
              </a:ext>
            </a:extLst>
          </p:cNvPr>
          <p:cNvPicPr>
            <a:picLocks noChangeAspect="1"/>
          </p:cNvPicPr>
          <p:nvPr/>
        </p:nvPicPr>
        <p:blipFill>
          <a:blip r:embed="rId2"/>
          <a:srcRect l="1900" r="1895" b="1"/>
          <a:stretch>
            <a:fillRect/>
          </a:stretch>
        </p:blipFill>
        <p:spPr>
          <a:xfrm>
            <a:off x="5388383" y="737599"/>
            <a:ext cx="3529103" cy="3668302"/>
          </a:xfrm>
          <a:prstGeom prst="rect">
            <a:avLst/>
          </a:prstGeom>
        </p:spPr>
      </p:pic>
      <p:sp>
        <p:nvSpPr>
          <p:cNvPr id="5" name="TekstniOkvir 4">
            <a:extLst>
              <a:ext uri="{FF2B5EF4-FFF2-40B4-BE49-F238E27FC236}">
                <a16:creationId xmlns:a16="http://schemas.microsoft.com/office/drawing/2014/main" id="{CF59FD95-4B00-8BDF-2EB6-F9ABD4960A35}"/>
              </a:ext>
            </a:extLst>
          </p:cNvPr>
          <p:cNvSpPr txBox="1"/>
          <p:nvPr/>
        </p:nvSpPr>
        <p:spPr>
          <a:xfrm>
            <a:off x="8568819" y="4715738"/>
            <a:ext cx="287258" cy="215444"/>
          </a:xfrm>
          <a:prstGeom prst="rect">
            <a:avLst/>
          </a:prstGeom>
          <a:noFill/>
        </p:spPr>
        <p:txBody>
          <a:bodyPr wrap="none" rtlCol="0">
            <a:spAutoFit/>
          </a:bodyPr>
          <a:lstStyle/>
          <a:p>
            <a:r>
              <a:rPr lang="en-GB" sz="800"/>
              <a:t>41</a:t>
            </a:r>
          </a:p>
        </p:txBody>
      </p:sp>
    </p:spTree>
    <p:extLst>
      <p:ext uri="{BB962C8B-B14F-4D97-AF65-F5344CB8AC3E}">
        <p14:creationId xmlns:p14="http://schemas.microsoft.com/office/powerpoint/2010/main" val="42178380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30" name="Text 28"/>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2" name="Slika 31">
            <a:extLst>
              <a:ext uri="{FF2B5EF4-FFF2-40B4-BE49-F238E27FC236}">
                <a16:creationId xmlns:a16="http://schemas.microsoft.com/office/drawing/2014/main" id="{FF625B70-8301-E817-3847-5D5C0038BE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269" y="976691"/>
            <a:ext cx="7809462" cy="24656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27E61519-6BFC-4943-CB87-64D57F51C715}"/>
              </a:ext>
            </a:extLst>
          </p:cNvPr>
          <p:cNvSpPr txBox="1"/>
          <p:nvPr/>
        </p:nvSpPr>
        <p:spPr>
          <a:xfrm>
            <a:off x="8568819" y="4715738"/>
            <a:ext cx="287258" cy="215444"/>
          </a:xfrm>
          <a:prstGeom prst="rect">
            <a:avLst/>
          </a:prstGeom>
          <a:noFill/>
        </p:spPr>
        <p:txBody>
          <a:bodyPr wrap="none" rtlCol="0">
            <a:spAutoFit/>
          </a:bodyPr>
          <a:lstStyle/>
          <a:p>
            <a:r>
              <a:rPr lang="en-GB" sz="800"/>
              <a:t>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E695-5367-0709-07ED-DE4A199AAE4B}"/>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7B6326E2-7135-4588-B5D5-503448267547}"/>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300</a:t>
            </a:r>
            <a:r>
              <a:rPr lang="en-GB" sz="2400" b="1">
                <a:solidFill>
                  <a:srgbClr val="0B3D4E"/>
                </a:solidFill>
                <a:latin typeface="Cambria" pitchFamily="34" charset="0"/>
                <a:ea typeface="Cambria" pitchFamily="34" charset="-122"/>
                <a:cs typeface="Cambria" pitchFamily="34" charset="-120"/>
              </a:rPr>
              <a:t>9</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Socijalna skrb</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6447C158-1979-DA00-6880-59632B96A676}"/>
              </a:ext>
            </a:extLst>
          </p:cNvPr>
          <p:cNvSpPr txBox="1"/>
          <p:nvPr/>
        </p:nvSpPr>
        <p:spPr>
          <a:xfrm>
            <a:off x="457200" y="822959"/>
            <a:ext cx="8229600" cy="3635310"/>
          </a:xfrm>
          <a:prstGeom prst="rect">
            <a:avLst/>
          </a:prstGeom>
          <a:noFill/>
          <a:ln/>
        </p:spPr>
        <p:txBody>
          <a:bodyPr wrap="square" lIns="0" tIns="0" rIns="0" bIns="0" rtlCol="0" anchor="ctr"/>
          <a:lstStyle/>
          <a:p>
            <a:pPr algn="just"/>
            <a:r>
              <a:rPr lang="hr-HR" sz="1200" b="1"/>
              <a:t>Opis programa</a:t>
            </a:r>
            <a:r>
              <a:rPr lang="hr-HR" sz="1200"/>
              <a:t> Socijalni program Općine Malinska – Dubašnica obuhvaća niz mjera i aktivnosti usmjerenih na poboljšanje životnih uvjeta socijalno osjetljivih skupina stanovništva. Program je namijenjen osobama koje nemaju dovoljno sredstava za podmirenje osnovnih životnih potreba, osobama starije životne dobi, osobama s invaliditetom, djeci s teškoćama u razvoju, djeci i mladima te drugim građanima kojima je potrebna pomoć zajednice.</a:t>
            </a:r>
            <a:endParaRPr lang="en-GB" sz="1200"/>
          </a:p>
          <a:p>
            <a:pPr algn="just"/>
            <a:endParaRPr lang="en-GB" sz="1200"/>
          </a:p>
          <a:p>
            <a:pPr algn="just"/>
            <a:r>
              <a:rPr lang="hr-HR" sz="1200" b="1"/>
              <a:t>Cilj programa</a:t>
            </a:r>
            <a:r>
              <a:rPr lang="hr-HR" sz="1200"/>
              <a:t> jest unaprijediti sustav socijalne zaštite na području Općine, učiniti ga dostupnijim, kvalitetnijim i učinkovitijim te osigurati viši standard socijalne skrbi od onoga koji država osigurava putem Hrvatskog zavoda za socijalni rad.</a:t>
            </a:r>
            <a:endParaRPr lang="en-GB" sz="1200"/>
          </a:p>
          <a:p>
            <a:pPr algn="just"/>
            <a:endParaRPr lang="en-GB" sz="1200"/>
          </a:p>
          <a:p>
            <a:pPr algn="just"/>
            <a:r>
              <a:rPr lang="hr-HR" sz="1200"/>
              <a:t>Za provedbu Socijalnog programa u 2026. godini planirana su sredstva u ukupnom iznosu od 297.000,00 EUR. Sredstva su namijenjena za ostvarivanje prava i oblika pomoći utvrđenih Odlukom o socijalnoj skrbi Općine Malinska – Dubašnica, među kojima su: jednokratne i mjesečne novčane naknade, jednokratne i mjesečne naknade za troškove stanovanja, jednokratne naknade za podmirenje komunalne naknade, prigodni pokloni za blagdane, naknade za podmirenje troškova lijekova, naknade za troškove redovitog školovanja učenika, naknade za dio troškova nabave udžbenika i školskog pribora, naknade za troškove prehrane učenika u redovnoj nastavi i produženom boravku, naknade za troškove javnog prijevoza učenika, studenata i osoba s invaliditetom, naknade za nabavu opreme za novorođenče, naknade za pomoć djeci s teškoćama u razvoju i osobama s invaliditetom, naknade za troškove socijalnih usluga i uzdržavanja, te naknade za podmirenje pogrebnih troškova. Osim navedenih prava propisanih Odlukom o socijalnoj skrbi, u 2026. godini planira se nastavak sufinanciranja troškova prijevoza studenata i učenika koji to pravo ne ostvaruju po drugoj osnovi.</a:t>
            </a:r>
            <a:endParaRPr lang="en-GB" sz="1200"/>
          </a:p>
        </p:txBody>
      </p:sp>
      <p:sp>
        <p:nvSpPr>
          <p:cNvPr id="4" name="TekstniOkvir 3">
            <a:extLst>
              <a:ext uri="{FF2B5EF4-FFF2-40B4-BE49-F238E27FC236}">
                <a16:creationId xmlns:a16="http://schemas.microsoft.com/office/drawing/2014/main" id="{3ABEABE3-3E89-77D7-429C-45645905F2C4}"/>
              </a:ext>
            </a:extLst>
          </p:cNvPr>
          <p:cNvSpPr txBox="1"/>
          <p:nvPr/>
        </p:nvSpPr>
        <p:spPr>
          <a:xfrm>
            <a:off x="8568819" y="4715738"/>
            <a:ext cx="287258" cy="215444"/>
          </a:xfrm>
          <a:prstGeom prst="rect">
            <a:avLst/>
          </a:prstGeom>
          <a:noFill/>
        </p:spPr>
        <p:txBody>
          <a:bodyPr wrap="none" rtlCol="0">
            <a:spAutoFit/>
          </a:bodyPr>
          <a:lstStyle/>
          <a:p>
            <a:r>
              <a:rPr lang="en-GB" sz="800"/>
              <a:t>43</a:t>
            </a:r>
          </a:p>
        </p:txBody>
      </p:sp>
    </p:spTree>
    <p:extLst>
      <p:ext uri="{BB962C8B-B14F-4D97-AF65-F5344CB8AC3E}">
        <p14:creationId xmlns:p14="http://schemas.microsoft.com/office/powerpoint/2010/main" val="3056932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8A71E0-2923-D102-5B5E-75B9C645B5B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D4258709-A533-915E-1F73-C99A5F9FB52B}"/>
              </a:ext>
            </a:extLst>
          </p:cNvPr>
          <p:cNvSpPr txBox="1"/>
          <p:nvPr/>
        </p:nvSpPr>
        <p:spPr>
          <a:xfrm>
            <a:off x="429369" y="178904"/>
            <a:ext cx="8263890" cy="107581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4100" b="1">
                <a:latin typeface="+mj-lt"/>
                <a:ea typeface="+mj-ea"/>
                <a:cs typeface="+mj-cs"/>
              </a:rPr>
              <a:t>Program 3009 Socijalna skrb</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sX0" fmla="*/ 0 w 8229600"/>
              <a:gd name="csY0" fmla="*/ 0 h 13716"/>
              <a:gd name="csX1" fmla="*/ 521208 w 8229600"/>
              <a:gd name="csY1" fmla="*/ 0 h 13716"/>
              <a:gd name="csX2" fmla="*/ 1371600 w 8229600"/>
              <a:gd name="csY2" fmla="*/ 0 h 13716"/>
              <a:gd name="csX3" fmla="*/ 2221992 w 8229600"/>
              <a:gd name="csY3" fmla="*/ 0 h 13716"/>
              <a:gd name="csX4" fmla="*/ 3072384 w 8229600"/>
              <a:gd name="csY4" fmla="*/ 0 h 13716"/>
              <a:gd name="csX5" fmla="*/ 3511296 w 8229600"/>
              <a:gd name="csY5" fmla="*/ 0 h 13716"/>
              <a:gd name="csX6" fmla="*/ 4114800 w 8229600"/>
              <a:gd name="csY6" fmla="*/ 0 h 13716"/>
              <a:gd name="csX7" fmla="*/ 4553712 w 8229600"/>
              <a:gd name="csY7" fmla="*/ 0 h 13716"/>
              <a:gd name="csX8" fmla="*/ 5239512 w 8229600"/>
              <a:gd name="csY8" fmla="*/ 0 h 13716"/>
              <a:gd name="csX9" fmla="*/ 5843016 w 8229600"/>
              <a:gd name="csY9" fmla="*/ 0 h 13716"/>
              <a:gd name="csX10" fmla="*/ 6611112 w 8229600"/>
              <a:gd name="csY10" fmla="*/ 0 h 13716"/>
              <a:gd name="csX11" fmla="*/ 7461504 w 8229600"/>
              <a:gd name="csY11" fmla="*/ 0 h 13716"/>
              <a:gd name="csX12" fmla="*/ 8229600 w 8229600"/>
              <a:gd name="csY12" fmla="*/ 0 h 13716"/>
              <a:gd name="csX13" fmla="*/ 8229600 w 8229600"/>
              <a:gd name="csY13" fmla="*/ 13716 h 13716"/>
              <a:gd name="csX14" fmla="*/ 7461504 w 8229600"/>
              <a:gd name="csY14" fmla="*/ 13716 h 13716"/>
              <a:gd name="csX15" fmla="*/ 6940296 w 8229600"/>
              <a:gd name="csY15" fmla="*/ 13716 h 13716"/>
              <a:gd name="csX16" fmla="*/ 6419088 w 8229600"/>
              <a:gd name="csY16" fmla="*/ 13716 h 13716"/>
              <a:gd name="csX17" fmla="*/ 5650992 w 8229600"/>
              <a:gd name="csY17" fmla="*/ 13716 h 13716"/>
              <a:gd name="csX18" fmla="*/ 5129784 w 8229600"/>
              <a:gd name="csY18" fmla="*/ 13716 h 13716"/>
              <a:gd name="csX19" fmla="*/ 4690872 w 8229600"/>
              <a:gd name="csY19" fmla="*/ 13716 h 13716"/>
              <a:gd name="csX20" fmla="*/ 4087368 w 8229600"/>
              <a:gd name="csY20" fmla="*/ 13716 h 13716"/>
              <a:gd name="csX21" fmla="*/ 3401568 w 8229600"/>
              <a:gd name="csY21" fmla="*/ 13716 h 13716"/>
              <a:gd name="csX22" fmla="*/ 2798064 w 8229600"/>
              <a:gd name="csY22" fmla="*/ 13716 h 13716"/>
              <a:gd name="csX23" fmla="*/ 2276856 w 8229600"/>
              <a:gd name="csY23" fmla="*/ 13716 h 13716"/>
              <a:gd name="csX24" fmla="*/ 1426464 w 8229600"/>
              <a:gd name="csY24" fmla="*/ 13716 h 13716"/>
              <a:gd name="csX25" fmla="*/ 740664 w 8229600"/>
              <a:gd name="csY25" fmla="*/ 13716 h 13716"/>
              <a:gd name="csX26" fmla="*/ 0 w 8229600"/>
              <a:gd name="csY26" fmla="*/ 13716 h 13716"/>
              <a:gd name="csX27" fmla="*/ 0 w 8229600"/>
              <a:gd name="csY27"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97AEF83D-82F4-F1E3-B095-3EA18DAEB4AA}"/>
              </a:ext>
            </a:extLst>
          </p:cNvPr>
          <p:cNvSpPr txBox="1"/>
          <p:nvPr/>
        </p:nvSpPr>
        <p:spPr>
          <a:xfrm>
            <a:off x="429369" y="1553487"/>
            <a:ext cx="5035164" cy="3089379"/>
          </a:xfrm>
          <a:prstGeom prst="rect">
            <a:avLst/>
          </a:prstGeom>
        </p:spPr>
        <p:txBody>
          <a:bodyPr vert="horz" lIns="91440" tIns="45720" rIns="91440" bIns="45720" rtlCol="0" anchor="t">
            <a:normAutofit/>
          </a:bodyPr>
          <a:lstStyle/>
          <a:p>
            <a:pPr algn="just">
              <a:lnSpc>
                <a:spcPct val="90000"/>
              </a:lnSpc>
              <a:spcAft>
                <a:spcPts val="600"/>
              </a:spcAft>
            </a:pPr>
            <a:r>
              <a:rPr lang="en-US" sz="800" b="1"/>
              <a:t>Pokazatelji uspješnosti</a:t>
            </a:r>
            <a:r>
              <a:rPr lang="en-US" sz="800"/>
              <a:t> provedbe Socijalnog programa su: broj osoba i obitelji zbrinutih kroz različite oblike socijalne pomoći, broj korisnika koji ostvaruju pravo na jednokratne i mjesečne novčane naknade, broj umirovljenika koji ostvaruju pravo na prigodni poklon za blagdane, broj obitelji kojima su odobrene jednokratne novčane pomoći zbog teških materijalnih ili zdravstvenih okolnosti, broj djece koja koriste pravo na subvencioniranu prehranu, udžbenike i školski pribor, broj djece s teškoćama u razvoju i osoba s invaliditetom koji ostvaruju pravo na naknadu i prijevoz, broj ostvarenih naknada za opremu novorođenog djeteta te te ukupno zadovoljstvo korisnika dostupnošću i kvalitetom pruženih usluga.</a:t>
            </a:r>
          </a:p>
          <a:p>
            <a:pPr algn="just">
              <a:lnSpc>
                <a:spcPct val="90000"/>
              </a:lnSpc>
              <a:spcAft>
                <a:spcPts val="600"/>
              </a:spcAft>
            </a:pPr>
            <a:r>
              <a:rPr lang="en-US" sz="800" b="1"/>
              <a:t>Pod aktivnosti Djelatnost Crvenog križa </a:t>
            </a:r>
            <a:r>
              <a:rPr lang="en-US" sz="800"/>
              <a:t>spada Program pomoć u kući i redovna djelatnost Crvenog križa.</a:t>
            </a:r>
            <a:r>
              <a:rPr lang="en-US" sz="800" b="1"/>
              <a:t> </a:t>
            </a:r>
            <a:endParaRPr lang="en-US" sz="800"/>
          </a:p>
          <a:p>
            <a:pPr algn="just">
              <a:lnSpc>
                <a:spcPct val="90000"/>
              </a:lnSpc>
              <a:spcAft>
                <a:spcPts val="600"/>
              </a:spcAft>
            </a:pPr>
            <a:r>
              <a:rPr lang="en-US" sz="800"/>
              <a:t>Putem programa 'Pomoći u kući' osiguran je izvaninstitucionalni oblik pomoći namijenjen odraslim i starijim osobama koje se nalaze u socijalno – zaštitnoj potrebi, te je cilj istog pružiti pomoć pri obavljanju osnovnih životnih potreba. Pokazatelj uspješnosti je broj korisnika uključen u program.</a:t>
            </a:r>
          </a:p>
          <a:p>
            <a:pPr algn="just">
              <a:lnSpc>
                <a:spcPct val="90000"/>
              </a:lnSpc>
              <a:spcAft>
                <a:spcPts val="600"/>
              </a:spcAft>
            </a:pPr>
            <a:r>
              <a:rPr lang="en-US" sz="800"/>
              <a:t>Pod redovnom aktivnošću smatra se ispunjenje zakonske obveze financiranja redovne djelatnosti Crvenog križa definirane</a:t>
            </a:r>
            <a:r>
              <a:rPr lang="en-US" sz="800" b="1"/>
              <a:t> Zakonom o Hrvatskom Crvenom križu.</a:t>
            </a:r>
            <a:endParaRPr lang="en-US" sz="800"/>
          </a:p>
          <a:p>
            <a:pPr algn="just">
              <a:lnSpc>
                <a:spcPct val="90000"/>
              </a:lnSpc>
              <a:spcAft>
                <a:spcPts val="600"/>
              </a:spcAft>
            </a:pPr>
            <a:r>
              <a:rPr lang="en-US" sz="800" b="1"/>
              <a:t>Financiranje humanitarno – socijalnih udruga </a:t>
            </a:r>
            <a:r>
              <a:rPr lang="en-US" sz="800"/>
              <a:t>obuhvaća financijsku podršku humanitarno – socijalnim udrugama koje djeluju na području Općine Malinska-Dubašnica. Cilj programa je poticati i podržati humanitarne i socijalne programe od značaja za lokalnu zajednicu, unaprijediti kvalitetu života socijalno ugroženih i ranjivih skupina. Prati se broj financiranih udruga i projekata te ukupan iznos dodijeljenih sredstava.</a:t>
            </a:r>
          </a:p>
        </p:txBody>
      </p:sp>
      <p:pic>
        <p:nvPicPr>
          <p:cNvPr id="7" name="Slika 6">
            <a:extLst>
              <a:ext uri="{FF2B5EF4-FFF2-40B4-BE49-F238E27FC236}">
                <a16:creationId xmlns:a16="http://schemas.microsoft.com/office/drawing/2014/main" id="{C37C9B34-B056-18E6-8459-AE99E0490D6E}"/>
              </a:ext>
            </a:extLst>
          </p:cNvPr>
          <p:cNvPicPr>
            <a:picLocks noChangeAspect="1"/>
          </p:cNvPicPr>
          <p:nvPr/>
        </p:nvPicPr>
        <p:blipFill>
          <a:blip r:embed="rId2"/>
          <a:stretch>
            <a:fillRect/>
          </a:stretch>
        </p:blipFill>
        <p:spPr>
          <a:xfrm>
            <a:off x="5704731" y="1553487"/>
            <a:ext cx="3009900" cy="3009900"/>
          </a:xfrm>
          <a:prstGeom prst="rect">
            <a:avLst/>
          </a:prstGeom>
        </p:spPr>
      </p:pic>
      <p:sp>
        <p:nvSpPr>
          <p:cNvPr id="4" name="TekstniOkvir 3">
            <a:extLst>
              <a:ext uri="{FF2B5EF4-FFF2-40B4-BE49-F238E27FC236}">
                <a16:creationId xmlns:a16="http://schemas.microsoft.com/office/drawing/2014/main" id="{0383A188-0799-E7A0-6058-EF681CB7F8F7}"/>
              </a:ext>
            </a:extLst>
          </p:cNvPr>
          <p:cNvSpPr txBox="1"/>
          <p:nvPr/>
        </p:nvSpPr>
        <p:spPr>
          <a:xfrm>
            <a:off x="8568819" y="4715738"/>
            <a:ext cx="287258" cy="215444"/>
          </a:xfrm>
          <a:prstGeom prst="rect">
            <a:avLst/>
          </a:prstGeom>
          <a:noFill/>
        </p:spPr>
        <p:txBody>
          <a:bodyPr wrap="none" rtlCol="0">
            <a:spAutoFit/>
          </a:bodyPr>
          <a:lstStyle/>
          <a:p>
            <a:r>
              <a:rPr lang="en-GB" sz="800"/>
              <a:t>44</a:t>
            </a:r>
          </a:p>
        </p:txBody>
      </p:sp>
    </p:spTree>
    <p:extLst>
      <p:ext uri="{BB962C8B-B14F-4D97-AF65-F5344CB8AC3E}">
        <p14:creationId xmlns:p14="http://schemas.microsoft.com/office/powerpoint/2010/main" val="2299960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19">
    <p:bg>
      <p:bgPr>
        <a:solidFill>
          <a:srgbClr val="F0FDFA"/>
        </a:solidFill>
        <a:effectLst/>
      </p:bgPr>
    </p:bg>
    <p:spTree>
      <p:nvGrpSpPr>
        <p:cNvPr id="1" name=""/>
        <p:cNvGrpSpPr/>
        <p:nvPr/>
      </p:nvGrpSpPr>
      <p:grpSpPr>
        <a:xfrm>
          <a:off x="0" y="0"/>
          <a:ext cx="0" cy="0"/>
          <a:chOff x="0" y="0"/>
          <a:chExt cx="0" cy="0"/>
        </a:xfrm>
      </p:grpSpPr>
      <p:sp>
        <p:nvSpPr>
          <p:cNvPr id="30" name="Text 28"/>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2" name="Slika 31">
            <a:extLst>
              <a:ext uri="{FF2B5EF4-FFF2-40B4-BE49-F238E27FC236}">
                <a16:creationId xmlns:a16="http://schemas.microsoft.com/office/drawing/2014/main" id="{CEA0016D-B6FC-8ABC-DEF1-A00BA3A0CF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1935" y="277145"/>
            <a:ext cx="6120130" cy="41706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FB2D6A5E-A6F6-0163-D42B-5803EDD986BA}"/>
              </a:ext>
            </a:extLst>
          </p:cNvPr>
          <p:cNvSpPr txBox="1"/>
          <p:nvPr/>
        </p:nvSpPr>
        <p:spPr>
          <a:xfrm>
            <a:off x="8568819" y="4715738"/>
            <a:ext cx="287258" cy="215444"/>
          </a:xfrm>
          <a:prstGeom prst="rect">
            <a:avLst/>
          </a:prstGeom>
          <a:noFill/>
        </p:spPr>
        <p:txBody>
          <a:bodyPr wrap="none" rtlCol="0">
            <a:spAutoFit/>
          </a:bodyPr>
          <a:lstStyle/>
          <a:p>
            <a:r>
              <a:rPr lang="en-GB" sz="800"/>
              <a:t>45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FDD43-4B80-A9C9-3F15-68812845F5F8}"/>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D3999DEC-C22E-2237-3684-F5904C56BFB9}"/>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10</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Promicanje kulture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5C8029D0-BBD2-F2E9-A04F-E8CE2CD224AF}"/>
              </a:ext>
            </a:extLst>
          </p:cNvPr>
          <p:cNvSpPr txBox="1"/>
          <p:nvPr/>
        </p:nvSpPr>
        <p:spPr>
          <a:xfrm>
            <a:off x="457200" y="731521"/>
            <a:ext cx="8229600" cy="4411980"/>
          </a:xfrm>
          <a:prstGeom prst="rect">
            <a:avLst/>
          </a:prstGeom>
          <a:noFill/>
          <a:ln/>
        </p:spPr>
        <p:txBody>
          <a:bodyPr wrap="square" lIns="0" tIns="0" rIns="0" bIns="0" rtlCol="0" anchor="ctr"/>
          <a:lstStyle/>
          <a:p>
            <a:pPr algn="just"/>
            <a:r>
              <a:rPr lang="hr-HR" sz="1200" b="1"/>
              <a:t>Opis programa: </a:t>
            </a:r>
            <a:r>
              <a:rPr lang="hr-HR" sz="1200"/>
              <a:t>Program obuhvaća financiranje, poticanje i organizaciju kulturnih aktivnosti i manifestacija na području Općine Malinska – Dubašnica. Programom se podupire rad kulturnih udruga, čuvanje tradicije i kulturne baštine te organizacija manifestacija koje doprinose razvitku i promicanju kulturnog života. </a:t>
            </a:r>
            <a:endParaRPr lang="en-GB" sz="1200"/>
          </a:p>
          <a:p>
            <a:pPr algn="just"/>
            <a:r>
              <a:rPr lang="hr-HR" sz="1200" b="1"/>
              <a:t> </a:t>
            </a:r>
            <a:endParaRPr lang="en-GB" sz="1200"/>
          </a:p>
          <a:p>
            <a:pPr algn="just"/>
            <a:r>
              <a:rPr lang="hr-HR" sz="1200" b="1"/>
              <a:t>Ciljevi programa:</a:t>
            </a:r>
            <a:r>
              <a:rPr lang="hr-HR" sz="1200"/>
              <a:t> očuvanje i promocija kulturne povijesne baštine Općine Malinska Dubašnica, poticati kulturno i umjetničko stvaralaštvo, podržati rad kulturnih udruga, organizirati kulturne manifestacije i programe od javnog interesa, zaštita spomenika kulture i sakralnih objekata te razvoj dodatne turističke ponude.</a:t>
            </a:r>
            <a:endParaRPr lang="en-GB" sz="1200"/>
          </a:p>
          <a:p>
            <a:pPr algn="just"/>
            <a:endParaRPr lang="en-GB" sz="1200"/>
          </a:p>
          <a:p>
            <a:pPr algn="just"/>
            <a:r>
              <a:rPr lang="hr-HR" sz="1200"/>
              <a:t>Aktivnost </a:t>
            </a:r>
            <a:r>
              <a:rPr lang="hr-HR" sz="1200" b="1"/>
              <a:t>A301001 – Zaštita i istraživanje arheoloških nalazišta </a:t>
            </a:r>
            <a:r>
              <a:rPr lang="hr-HR" sz="1200"/>
              <a:t>obuhvaća financijsku i stručnu podršku Pomorskom i povijesno muzeju Hrvatskog primorja Rijeka u provedbi aktivnosti istraživanja i zaštite arheoloških nalazišta na području Općine Malinska-Dubašnica. Program uključuje tekuće pomoći muzeju za arheološko istraživanje područja Kaslir, s ciljem prikupljanja, dokumentiranja i očuvanja arheoloških nalazišta, te tekuće pomoći za zaštitu arheološkog nalazišta Gradina, uključujući konzervaciju, održavanje i zaštitu lokaliteta od prirodnih i ljudskih utjecaja.</a:t>
            </a:r>
            <a:endParaRPr lang="en-GB" sz="1200"/>
          </a:p>
          <a:p>
            <a:pPr algn="just"/>
            <a:endParaRPr lang="en-GB" sz="1200"/>
          </a:p>
          <a:p>
            <a:pPr algn="just"/>
            <a:r>
              <a:rPr lang="hr-HR" sz="1200"/>
              <a:t>Cilj je sustavno istraživati i zaštititi arheološka nalazišta na području Općine Malinska-Dubašnica, posebno lokalitete Kaslir i Gradina. Kvantitativno se prati broj provedenih arheoloških istraživanja i konzervatorskih radova, broj dokumentiranih i obrađenih arheoloških nalaza, te broj lokaliteta obuhvaćenih zaštitnim i istraživačkim aktivnostima.</a:t>
            </a:r>
            <a:endParaRPr lang="en-GB" sz="1200"/>
          </a:p>
          <a:p>
            <a:pPr algn="just"/>
            <a:endParaRPr lang="en-GB" sz="1200"/>
          </a:p>
          <a:p>
            <a:pPr algn="just"/>
            <a:r>
              <a:rPr lang="hr-HR" sz="1200"/>
              <a:t>Za aktivnost</a:t>
            </a:r>
            <a:r>
              <a:rPr lang="hr-HR" sz="1200" b="1" i="1"/>
              <a:t> </a:t>
            </a:r>
            <a:r>
              <a:rPr lang="hr-HR" sz="1200" b="1"/>
              <a:t>obilježavanje blagdana i manifestacija u organizaciji Općine</a:t>
            </a:r>
            <a:r>
              <a:rPr lang="hr-HR" sz="1200"/>
              <a:t> planirana su sredstva u visini od 80.500,00 EUR. Navedenim iznosom financiraju se izvođači, zaštitari, te ostali troškovi vezani uz organizaciju samih manifestacija. Neke od manifestacija koje se planiraju u 2026. su: Maškare, obilježavanje blagdana Sense, Antonje, Polinarove, Magdalenjine, Mihoje, Svetog Nikole. Osim toga, Općina sufinancira ljetne priredbe i adventske manifestacije u organizaciji Turističke zajednice Općine Malinska–Dubašnica, čime se dodatno obogaćuje kulturna i turistička ponuda tijekom cijele godine.</a:t>
            </a:r>
            <a:endParaRPr lang="en-GB" sz="1200"/>
          </a:p>
          <a:p>
            <a:pPr algn="just"/>
            <a:endParaRPr lang="en-GB" sz="1200"/>
          </a:p>
        </p:txBody>
      </p:sp>
      <p:sp>
        <p:nvSpPr>
          <p:cNvPr id="4" name="TekstniOkvir 3">
            <a:extLst>
              <a:ext uri="{FF2B5EF4-FFF2-40B4-BE49-F238E27FC236}">
                <a16:creationId xmlns:a16="http://schemas.microsoft.com/office/drawing/2014/main" id="{D342C42D-5F4A-9429-E5C3-A73F81444EB1}"/>
              </a:ext>
            </a:extLst>
          </p:cNvPr>
          <p:cNvSpPr txBox="1"/>
          <p:nvPr/>
        </p:nvSpPr>
        <p:spPr>
          <a:xfrm>
            <a:off x="8568819" y="4715738"/>
            <a:ext cx="287258" cy="215444"/>
          </a:xfrm>
          <a:prstGeom prst="rect">
            <a:avLst/>
          </a:prstGeom>
          <a:noFill/>
        </p:spPr>
        <p:txBody>
          <a:bodyPr wrap="none" rtlCol="0">
            <a:spAutoFit/>
          </a:bodyPr>
          <a:lstStyle/>
          <a:p>
            <a:r>
              <a:rPr lang="en-GB" sz="800"/>
              <a:t>46</a:t>
            </a:r>
          </a:p>
        </p:txBody>
      </p:sp>
    </p:spTree>
    <p:extLst>
      <p:ext uri="{BB962C8B-B14F-4D97-AF65-F5344CB8AC3E}">
        <p14:creationId xmlns:p14="http://schemas.microsoft.com/office/powerpoint/2010/main" val="1033827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E1E15-D6B4-53B1-EAE1-28C72A5ED5B8}"/>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3E75DDF5-B58B-9C23-0E43-CDA8713FE353}"/>
              </a:ext>
            </a:extLst>
          </p:cNvPr>
          <p:cNvSpPr txBox="1"/>
          <p:nvPr/>
        </p:nvSpPr>
        <p:spPr>
          <a:xfrm>
            <a:off x="457200" y="274320"/>
            <a:ext cx="8229600" cy="457200"/>
          </a:xfrm>
          <a:prstGeom prst="rect">
            <a:avLst/>
          </a:prstGeom>
          <a:noFill/>
          <a:ln/>
        </p:spPr>
        <p:txBody>
          <a:bodyPr wrap="square" lIns="0" tIns="0" rIns="0" bIns="0" rtlCol="0" anchor="ctr"/>
          <a:lstStyle/>
          <a:p>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10</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Promicanje kulture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779F6863-0E2C-3C73-F25F-A9B66CCA2ADA}"/>
              </a:ext>
            </a:extLst>
          </p:cNvPr>
          <p:cNvSpPr txBox="1"/>
          <p:nvPr/>
        </p:nvSpPr>
        <p:spPr>
          <a:xfrm>
            <a:off x="457200" y="731521"/>
            <a:ext cx="8229600" cy="3776789"/>
          </a:xfrm>
          <a:prstGeom prst="rect">
            <a:avLst/>
          </a:prstGeom>
          <a:noFill/>
          <a:ln/>
        </p:spPr>
        <p:txBody>
          <a:bodyPr wrap="square" lIns="0" tIns="0" rIns="0" bIns="0" rtlCol="0" anchor="ctr"/>
          <a:lstStyle/>
          <a:p>
            <a:pPr algn="just"/>
            <a:r>
              <a:rPr lang="hr-HR" sz="1200"/>
              <a:t>Općina Malinska - Dubašnica sufinancira održavanja festivala </a:t>
            </a:r>
            <a:r>
              <a:rPr lang="hr-HR" sz="1200" b="1"/>
              <a:t>Melodije Istre i Kvarnera</a:t>
            </a:r>
            <a:r>
              <a:rPr lang="hr-HR" sz="1200"/>
              <a:t> u suradnji s Gradom Krkom i Općinom Punat. Festival predstavlja važnu kulturnu i glazbenu manifestaciju na području otoka Krka, promovira glazbenu tradiciju, kulturni identitet i lokalne izvođače te doprinosi turističkoj prepoznatljivosti destinacije. Financijska podrška omogućava sudjelovanje Općine Malinska u organizaciji, pokrivanje dijela troškova produkcije, nagrada i tehničke opreme, te podržava zajedničke promotivne aktivnosti festivala. Provedbom programa doprinosi se razvoju kulturnog turizma, jačanju lokalnog identiteta i očuvanju glazbene tradicije regije. Cilj je privući što veći broj posjetitelja.</a:t>
            </a:r>
            <a:endParaRPr lang="en-GB" sz="1200"/>
          </a:p>
          <a:p>
            <a:pPr algn="just"/>
            <a:endParaRPr lang="en-GB" sz="1200"/>
          </a:p>
          <a:p>
            <a:pPr algn="just"/>
            <a:r>
              <a:rPr lang="hr-HR" sz="1200"/>
              <a:t>Aktivnost </a:t>
            </a:r>
            <a:r>
              <a:rPr lang="hr-HR" sz="1200" b="1"/>
              <a:t>očuvanje kulturne baštine</a:t>
            </a:r>
            <a:r>
              <a:rPr lang="hr-HR" sz="1200"/>
              <a:t> obuhvaća financijsku i stručnu podršku očuvanju kulturne baštine na području Općine Malinska-Dubašnica. Aktivnosti uključuju restauraciju sakralnih objekata, vođenje i zaštitu arheološke zbirke ostataka Cickini te donacije za očuvanje kulturne baštine, uključujući podršku Samostanu u Portu. Cilj programa je osigurati zaštitu, očuvanje i valorizaciju povijesnih i kulturnih vrijednosti, omogućiti njihovu dostupnost znanstvenoj i široj javnosti te promovirati lokalni identitet i kulturnu tradiciju. Cilj programa je osigurati zaštitu, očuvanje i valorizaciju kulturne baštine na području Općine Malinska-Dubašnica. Pokazatelj uspješnosti - prati se broj restauriranih sakralnih objekata, broj vođenih i obrađenih arheoloških zbirki, te broj donacija i financijskih sredstava usmjerenih na očuvanje kulturne baštine. Dodatno se prati broj posjetitelja i korisnika kulturnih zbirki. </a:t>
            </a:r>
            <a:endParaRPr lang="en-GB" sz="1200"/>
          </a:p>
          <a:p>
            <a:pPr algn="just"/>
            <a:r>
              <a:rPr lang="hr-HR" sz="1200" b="1"/>
              <a:t>Aktivnost financiranje udruga u kulturi</a:t>
            </a:r>
            <a:r>
              <a:rPr lang="hr-HR" sz="1200"/>
              <a:t> obuhvaća financijsku podršku kulturnim udrugama koje djeluju na području Općine Malinska-Dubašnica. Cilj programa je omogućiti udrugama provedbu aktivnosti koje doprinose razvoju kulturnog života, očuvanju i promicanju lokalne kulture i tradicije, organizaciji događanja, radionica, izložbi, koncerata i edukativnih programa. Prati se broj financiranih kulturnih udruga te broj provedenih kulturnih projekata i aktivnosti.</a:t>
            </a:r>
            <a:endParaRPr lang="en-GB" sz="1200"/>
          </a:p>
          <a:p>
            <a:pPr algn="just"/>
            <a:endParaRPr lang="en-GB" sz="1200"/>
          </a:p>
          <a:p>
            <a:pPr algn="just"/>
            <a:endParaRPr lang="en-GB" sz="1200"/>
          </a:p>
        </p:txBody>
      </p:sp>
      <p:sp>
        <p:nvSpPr>
          <p:cNvPr id="4" name="TekstniOkvir 3">
            <a:extLst>
              <a:ext uri="{FF2B5EF4-FFF2-40B4-BE49-F238E27FC236}">
                <a16:creationId xmlns:a16="http://schemas.microsoft.com/office/drawing/2014/main" id="{9A2A80B7-313A-EC17-6CC0-1CAADD60E895}"/>
              </a:ext>
            </a:extLst>
          </p:cNvPr>
          <p:cNvSpPr txBox="1"/>
          <p:nvPr/>
        </p:nvSpPr>
        <p:spPr>
          <a:xfrm>
            <a:off x="8568819" y="4715738"/>
            <a:ext cx="287258" cy="215444"/>
          </a:xfrm>
          <a:prstGeom prst="rect">
            <a:avLst/>
          </a:prstGeom>
          <a:noFill/>
        </p:spPr>
        <p:txBody>
          <a:bodyPr wrap="none" rtlCol="0">
            <a:spAutoFit/>
          </a:bodyPr>
          <a:lstStyle/>
          <a:p>
            <a:r>
              <a:rPr lang="en-GB" sz="800"/>
              <a:t>47</a:t>
            </a:r>
          </a:p>
        </p:txBody>
      </p:sp>
    </p:spTree>
    <p:extLst>
      <p:ext uri="{BB962C8B-B14F-4D97-AF65-F5344CB8AC3E}">
        <p14:creationId xmlns:p14="http://schemas.microsoft.com/office/powerpoint/2010/main" val="42656522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EB4C38-25AD-83CB-0D4D-FA343040CC77}"/>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lika 3">
            <a:extLst>
              <a:ext uri="{FF2B5EF4-FFF2-40B4-BE49-F238E27FC236}">
                <a16:creationId xmlns:a16="http://schemas.microsoft.com/office/drawing/2014/main" id="{90655531-D1E7-4551-3775-2442922935BB}"/>
              </a:ext>
            </a:extLst>
          </p:cNvPr>
          <p:cNvPicPr>
            <a:picLocks noChangeAspect="1"/>
          </p:cNvPicPr>
          <p:nvPr/>
        </p:nvPicPr>
        <p:blipFill>
          <a:blip r:embed="rId2"/>
          <a:srcRect t="33962" r="-1" b="15860"/>
          <a:stretch>
            <a:fillRect/>
          </a:stretch>
        </p:blipFill>
        <p:spPr>
          <a:xfrm>
            <a:off x="1891767" y="10"/>
            <a:ext cx="7252231" cy="51434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0">
            <a:extLst>
              <a:ext uri="{FF2B5EF4-FFF2-40B4-BE49-F238E27FC236}">
                <a16:creationId xmlns:a16="http://schemas.microsoft.com/office/drawing/2014/main" id="{E06E04BD-BDD6-41F3-B965-4E07F7B9F514}"/>
              </a:ext>
            </a:extLst>
          </p:cNvPr>
          <p:cNvSpPr txBox="1"/>
          <p:nvPr/>
        </p:nvSpPr>
        <p:spPr>
          <a:xfrm>
            <a:off x="628650" y="273843"/>
            <a:ext cx="2866641" cy="142493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000" b="1">
                <a:latin typeface="+mj-lt"/>
                <a:ea typeface="+mj-ea"/>
                <a:cs typeface="+mj-cs"/>
              </a:rPr>
              <a:t>Program 3010 Promicanje kulture</a:t>
            </a:r>
          </a:p>
        </p:txBody>
      </p:sp>
      <p:sp>
        <p:nvSpPr>
          <p:cNvPr id="5" name="Text 1">
            <a:extLst>
              <a:ext uri="{FF2B5EF4-FFF2-40B4-BE49-F238E27FC236}">
                <a16:creationId xmlns:a16="http://schemas.microsoft.com/office/drawing/2014/main" id="{F5B236A9-E542-568E-957E-F162313ADF3F}"/>
              </a:ext>
            </a:extLst>
          </p:cNvPr>
          <p:cNvSpPr txBox="1"/>
          <p:nvPr/>
        </p:nvSpPr>
        <p:spPr>
          <a:xfrm>
            <a:off x="628650" y="1825650"/>
            <a:ext cx="2866641" cy="2807072"/>
          </a:xfrm>
          <a:prstGeom prst="rect">
            <a:avLst/>
          </a:prstGeom>
        </p:spPr>
        <p:txBody>
          <a:bodyPr vert="horz" lIns="91440" tIns="45720" rIns="91440" bIns="45720" rtlCol="0">
            <a:normAutofit/>
          </a:bodyPr>
          <a:lstStyle/>
          <a:p>
            <a:pPr algn="just">
              <a:lnSpc>
                <a:spcPct val="90000"/>
              </a:lnSpc>
              <a:spcAft>
                <a:spcPts val="600"/>
              </a:spcAft>
            </a:pPr>
            <a:r>
              <a:rPr lang="en-US" sz="900" b="1"/>
              <a:t>Aktivnost smotra folklora</a:t>
            </a:r>
            <a:r>
              <a:rPr lang="en-US" sz="900"/>
              <a:t> obuhvaća organizaciju i sufinanciranje Smotre folklora otoka Krka, kulturne manifestacije koja okuplja folklorne skupine s cijelog otoka. Cilj programa je očuvanje i promicanje tradicijske glazbe, plesa, nošnji i običaja otoka Krka, jačanje lokalnog identiteta i zajedništva među otočnim zajednicama te poticanje sudjelovanja građana u kulturnim i folklornim aktivnostima. Financijska podrška omogućava organizaciju nastupa, tehničku opremu, logistiku i promociju smotre, čime se doprinosi očuvanju kulturne baštine i razvoju kulturnog turizma na otoku. </a:t>
            </a:r>
          </a:p>
          <a:p>
            <a:pPr algn="just">
              <a:lnSpc>
                <a:spcPct val="90000"/>
              </a:lnSpc>
              <a:spcAft>
                <a:spcPts val="600"/>
              </a:spcAft>
            </a:pPr>
            <a:r>
              <a:rPr lang="en-US" sz="900"/>
              <a:t>Pokazatelj uspješnosti – prati se broj sudionika i folklornih skupina koje sudjeluju na smotri, broj izvedenih nastupa i programskih točaka, te broj posjetitelja manifestacije. </a:t>
            </a:r>
          </a:p>
          <a:p>
            <a:pPr algn="just">
              <a:lnSpc>
                <a:spcPct val="90000"/>
              </a:lnSpc>
              <a:spcAft>
                <a:spcPts val="600"/>
              </a:spcAft>
            </a:pPr>
            <a:r>
              <a:rPr lang="en-US" sz="900"/>
              <a:t>U sklopu programa promicanje kulture nalazi se i kapitalni projekt Obnova zvonika na starom groblju Dubašnica. Radi se o završnim radovima na obnovi zvonika čija je obnova započela u 2023.g. </a:t>
            </a:r>
          </a:p>
        </p:txBody>
      </p:sp>
      <p:sp>
        <p:nvSpPr>
          <p:cNvPr id="6" name="TekstniOkvir 5">
            <a:extLst>
              <a:ext uri="{FF2B5EF4-FFF2-40B4-BE49-F238E27FC236}">
                <a16:creationId xmlns:a16="http://schemas.microsoft.com/office/drawing/2014/main" id="{418CA907-3946-7562-1871-665E4B77111F}"/>
              </a:ext>
            </a:extLst>
          </p:cNvPr>
          <p:cNvSpPr txBox="1"/>
          <p:nvPr/>
        </p:nvSpPr>
        <p:spPr>
          <a:xfrm>
            <a:off x="8568819" y="4715738"/>
            <a:ext cx="287258" cy="215444"/>
          </a:xfrm>
          <a:prstGeom prst="rect">
            <a:avLst/>
          </a:prstGeom>
          <a:noFill/>
        </p:spPr>
        <p:txBody>
          <a:bodyPr wrap="none" rtlCol="0">
            <a:spAutoFit/>
          </a:bodyPr>
          <a:lstStyle/>
          <a:p>
            <a:r>
              <a:rPr lang="en-GB" sz="800"/>
              <a:t>48</a:t>
            </a:r>
          </a:p>
        </p:txBody>
      </p:sp>
    </p:spTree>
    <p:extLst>
      <p:ext uri="{BB962C8B-B14F-4D97-AF65-F5344CB8AC3E}">
        <p14:creationId xmlns:p14="http://schemas.microsoft.com/office/powerpoint/2010/main" val="2384741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EAE99263-DE8C-45DB-6311-BB83DC241DBE}"/>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6D82DBC8-1E65-A366-D36A-37D60804DB18}"/>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 name="Slika 1">
            <a:extLst>
              <a:ext uri="{FF2B5EF4-FFF2-40B4-BE49-F238E27FC236}">
                <a16:creationId xmlns:a16="http://schemas.microsoft.com/office/drawing/2014/main" id="{1B198D73-BE71-D809-9622-5D407325CA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194" y="1123666"/>
            <a:ext cx="8002606" cy="21604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F115BF10-123F-5A9D-D6B7-F0D3485F7F7B}"/>
              </a:ext>
            </a:extLst>
          </p:cNvPr>
          <p:cNvSpPr txBox="1"/>
          <p:nvPr/>
        </p:nvSpPr>
        <p:spPr>
          <a:xfrm>
            <a:off x="8568819" y="4715738"/>
            <a:ext cx="287258" cy="215444"/>
          </a:xfrm>
          <a:prstGeom prst="rect">
            <a:avLst/>
          </a:prstGeom>
          <a:noFill/>
        </p:spPr>
        <p:txBody>
          <a:bodyPr wrap="none" rtlCol="0">
            <a:spAutoFit/>
          </a:bodyPr>
          <a:lstStyle/>
          <a:p>
            <a:r>
              <a:rPr lang="en-GB" sz="800"/>
              <a:t>49</a:t>
            </a:r>
          </a:p>
        </p:txBody>
      </p:sp>
    </p:spTree>
    <p:extLst>
      <p:ext uri="{BB962C8B-B14F-4D97-AF65-F5344CB8AC3E}">
        <p14:creationId xmlns:p14="http://schemas.microsoft.com/office/powerpoint/2010/main" val="818896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54E128-63A4-AED2-1FDC-76D026017B5F}"/>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4E371DE0-8917-D840-5EFD-1F368117EE21}"/>
              </a:ext>
            </a:extLst>
          </p:cNvPr>
          <p:cNvSpPr txBox="1"/>
          <p:nvPr/>
        </p:nvSpPr>
        <p:spPr>
          <a:xfrm>
            <a:off x="442170" y="642135"/>
            <a:ext cx="3420438" cy="846051"/>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2600" b="1">
                <a:latin typeface="+mj-lt"/>
                <a:ea typeface="+mj-ea"/>
                <a:cs typeface="+mj-cs"/>
              </a:rPr>
              <a:t>Program 3011 Razvoj sporta i rekreacije</a:t>
            </a:r>
          </a:p>
        </p:txBody>
      </p:sp>
      <p:grpSp>
        <p:nvGrpSpPr>
          <p:cNvPr id="19" name="Group 18">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6" cy="505095"/>
            <a:chOff x="0" y="823811"/>
            <a:chExt cx="355196" cy="673460"/>
          </a:xfrm>
        </p:grpSpPr>
        <p:sp>
          <p:nvSpPr>
            <p:cNvPr id="20" name="Rectangle 1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1567926"/>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80C9EFEC-5A21-99CD-9814-4407977C91D6}"/>
              </a:ext>
            </a:extLst>
          </p:cNvPr>
          <p:cNvSpPr txBox="1"/>
          <p:nvPr/>
        </p:nvSpPr>
        <p:spPr>
          <a:xfrm>
            <a:off x="443039" y="1747878"/>
            <a:ext cx="3821317" cy="2984689"/>
          </a:xfrm>
          <a:prstGeom prst="rect">
            <a:avLst/>
          </a:prstGeom>
        </p:spPr>
        <p:txBody>
          <a:bodyPr vert="horz" lIns="91440" tIns="45720" rIns="91440" bIns="45720" rtlCol="0" anchor="ctr">
            <a:normAutofit/>
          </a:bodyPr>
          <a:lstStyle/>
          <a:p>
            <a:pPr algn="just">
              <a:lnSpc>
                <a:spcPct val="90000"/>
              </a:lnSpc>
              <a:spcAft>
                <a:spcPts val="600"/>
              </a:spcAft>
            </a:pPr>
            <a:r>
              <a:rPr lang="en-US" sz="700" b="1"/>
              <a:t>Opis programa: </a:t>
            </a:r>
            <a:endParaRPr lang="en-US" sz="700"/>
          </a:p>
          <a:p>
            <a:pPr algn="just">
              <a:lnSpc>
                <a:spcPct val="90000"/>
              </a:lnSpc>
              <a:spcAft>
                <a:spcPts val="600"/>
              </a:spcAft>
            </a:pPr>
            <a:r>
              <a:rPr lang="en-US" sz="700"/>
              <a:t>Ovim programom stanovništvo se potiče na bavljenje sportom, te se sport promiče kao zdrav i poželjan način života. Obuhvaća financiranje, poticanje i organizaciju sportskih aktivnosti na području Općine. Planiraju se financijska sredstva kojima se osigurava ostvarivanje sportske djelatnosti, poslova, akcija i manifestacija u sportu koje su od interesa za Općinu Malinska-Dubašnica, a odnose se na djelovanje udruga u sportu, sa svrhom pomaganja obavljanja sportskih djelatnosti, na uključivanju djece, mladih i ostalih u sportske programe, na pripremanju i sudjelovanju u amaterskim i drugim sportskim natjecanjima.</a:t>
            </a:r>
            <a:r>
              <a:rPr lang="en-US" sz="700" b="1"/>
              <a:t> </a:t>
            </a:r>
            <a:endParaRPr lang="en-US" sz="700"/>
          </a:p>
          <a:p>
            <a:pPr algn="just">
              <a:lnSpc>
                <a:spcPct val="90000"/>
              </a:lnSpc>
              <a:spcAft>
                <a:spcPts val="600"/>
              </a:spcAft>
            </a:pPr>
            <a:r>
              <a:rPr lang="en-US" sz="700" b="1"/>
              <a:t>Ciljevi programa:</a:t>
            </a:r>
            <a:r>
              <a:rPr lang="en-US" sz="700"/>
              <a:t> Poticati razvoj i popularizaciju sporta na području Općine, omogućiti svim građanima, a osobito djeci i mladima dostupnost sportskih sadržaja, podržati rad sportskih udruga te promicati zdrav način života. </a:t>
            </a:r>
            <a:r>
              <a:rPr lang="en-US" sz="700" b="1"/>
              <a:t> </a:t>
            </a:r>
            <a:endParaRPr lang="en-US" sz="700"/>
          </a:p>
          <a:p>
            <a:pPr algn="just">
              <a:lnSpc>
                <a:spcPct val="90000"/>
              </a:lnSpc>
              <a:spcAft>
                <a:spcPts val="600"/>
              </a:spcAft>
            </a:pPr>
            <a:r>
              <a:rPr lang="en-US" sz="700" b="1"/>
              <a:t>Pokazatelji uspješnosti: </a:t>
            </a:r>
            <a:r>
              <a:rPr lang="en-US" sz="700"/>
              <a:t>Broj aktivnih članova i sportskih udruga, broj uspješnih udruga i sportaša s područja Općine</a:t>
            </a:r>
          </a:p>
          <a:p>
            <a:pPr algn="just">
              <a:lnSpc>
                <a:spcPct val="90000"/>
              </a:lnSpc>
              <a:spcAft>
                <a:spcPts val="600"/>
              </a:spcAft>
            </a:pPr>
            <a:r>
              <a:rPr lang="en-US" sz="700" b="1"/>
              <a:t>Aktivnost nagrade sportašima</a:t>
            </a:r>
            <a:r>
              <a:rPr lang="en-US" sz="700" b="1" i="1"/>
              <a:t> </a:t>
            </a:r>
            <a:r>
              <a:rPr lang="en-US" sz="700"/>
              <a:t>obuhvaća dodjelu nagrada uspješnim sportašima s područja Općine Malinska-Dubašnica za postignute rezultate u sportskim natjecanjima i doprinos razvoju sporta u lokalnoj zajednici. Nagrade se dodjeljuju na svečanoj sjednici povodom obilježavanja Dana Općine, čime se ističe značaj sportskih postignuća i potiče prepoznavanje i motivacija mladih sportaša. </a:t>
            </a:r>
            <a:r>
              <a:rPr lang="en-US" sz="700" b="1"/>
              <a:t>Cilj</a:t>
            </a:r>
            <a:r>
              <a:rPr lang="en-US" sz="700"/>
              <a:t> programa je prepoznati i nagraditi uspjehe sportaša s područja Općine Malinska-Dubašnica, potaknuti motivaciju i razvoj sportskih aktivnosti te promicati zdrav način života. </a:t>
            </a:r>
            <a:r>
              <a:rPr lang="en-US" sz="700" b="1" i="1"/>
              <a:t> </a:t>
            </a:r>
            <a:endParaRPr lang="en-US" sz="700"/>
          </a:p>
          <a:p>
            <a:pPr algn="just">
              <a:lnSpc>
                <a:spcPct val="90000"/>
              </a:lnSpc>
              <a:spcAft>
                <a:spcPts val="600"/>
              </a:spcAft>
            </a:pPr>
            <a:r>
              <a:rPr lang="en-US" sz="700" b="1"/>
              <a:t>Aktivnost financiranje udruga u sportu</a:t>
            </a:r>
            <a:r>
              <a:rPr lang="en-US" sz="700"/>
              <a:t> obuhvaća financijsku podršku sportskim udrugama i klubovima koji djeluju na području Općine Malinska-Dubašnica. Cilj programa je omogućiti udrugama provedbu sportskih aktivnosti, natjecanja, treninga, edukacija i sportskih projekata te osigurati potrebne uvjete za rad sportskih klubova. Pokazatelj uspješnosti je broj financiranih udruga.</a:t>
            </a:r>
          </a:p>
        </p:txBody>
      </p:sp>
      <p:sp>
        <p:nvSpPr>
          <p:cNvPr id="25" name="Rectangle 24">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89"/>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lika 3">
            <a:extLst>
              <a:ext uri="{FF2B5EF4-FFF2-40B4-BE49-F238E27FC236}">
                <a16:creationId xmlns:a16="http://schemas.microsoft.com/office/drawing/2014/main" id="{EFBF09EF-2A90-32AE-9EAF-7176A81944CD}"/>
              </a:ext>
            </a:extLst>
          </p:cNvPr>
          <p:cNvPicPr>
            <a:picLocks noChangeAspect="1"/>
          </p:cNvPicPr>
          <p:nvPr/>
        </p:nvPicPr>
        <p:blipFill>
          <a:blip r:embed="rId2"/>
          <a:srcRect t="2686" r="4" b="379"/>
          <a:stretch>
            <a:fillRect/>
          </a:stretch>
        </p:blipFill>
        <p:spPr>
          <a:xfrm>
            <a:off x="4483341" y="599514"/>
            <a:ext cx="4069057" cy="3944472"/>
          </a:xfrm>
          <a:prstGeom prst="rect">
            <a:avLst/>
          </a:prstGeom>
        </p:spPr>
      </p:pic>
      <p:sp>
        <p:nvSpPr>
          <p:cNvPr id="6" name="TekstniOkvir 5">
            <a:extLst>
              <a:ext uri="{FF2B5EF4-FFF2-40B4-BE49-F238E27FC236}">
                <a16:creationId xmlns:a16="http://schemas.microsoft.com/office/drawing/2014/main" id="{7EE9C994-2FB0-FCE2-AAAC-8420C61FF0F6}"/>
              </a:ext>
            </a:extLst>
          </p:cNvPr>
          <p:cNvSpPr txBox="1"/>
          <p:nvPr/>
        </p:nvSpPr>
        <p:spPr>
          <a:xfrm>
            <a:off x="8568819" y="4715738"/>
            <a:ext cx="287258" cy="215444"/>
          </a:xfrm>
          <a:prstGeom prst="rect">
            <a:avLst/>
          </a:prstGeom>
          <a:noFill/>
        </p:spPr>
        <p:txBody>
          <a:bodyPr wrap="none" rtlCol="0">
            <a:spAutoFit/>
          </a:bodyPr>
          <a:lstStyle/>
          <a:p>
            <a:r>
              <a:rPr lang="en-GB" sz="800"/>
              <a:t>50</a:t>
            </a:r>
          </a:p>
        </p:txBody>
      </p:sp>
    </p:spTree>
    <p:extLst>
      <p:ext uri="{BB962C8B-B14F-4D97-AF65-F5344CB8AC3E}">
        <p14:creationId xmlns:p14="http://schemas.microsoft.com/office/powerpoint/2010/main" val="14281477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1AE400F3-9CBF-E382-27EA-2EDE970ADC36}"/>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6D1D1C07-05FB-EED5-2126-868ED0B06D58}"/>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 name="Slika 1">
            <a:extLst>
              <a:ext uri="{FF2B5EF4-FFF2-40B4-BE49-F238E27FC236}">
                <a16:creationId xmlns:a16="http://schemas.microsoft.com/office/drawing/2014/main" id="{BEB03BE1-0B6B-371C-B97F-6FDA4A5E3A5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3778" y="1264694"/>
            <a:ext cx="8136443" cy="18251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5E3863CA-CA81-E7E3-2E32-3666E68BC31D}"/>
              </a:ext>
            </a:extLst>
          </p:cNvPr>
          <p:cNvSpPr txBox="1"/>
          <p:nvPr/>
        </p:nvSpPr>
        <p:spPr>
          <a:xfrm>
            <a:off x="8568819" y="4715738"/>
            <a:ext cx="287258" cy="215444"/>
          </a:xfrm>
          <a:prstGeom prst="rect">
            <a:avLst/>
          </a:prstGeom>
          <a:noFill/>
        </p:spPr>
        <p:txBody>
          <a:bodyPr wrap="none" rtlCol="0">
            <a:spAutoFit/>
          </a:bodyPr>
          <a:lstStyle/>
          <a:p>
            <a:r>
              <a:rPr lang="en-GB" sz="800"/>
              <a:t>51</a:t>
            </a:r>
          </a:p>
        </p:txBody>
      </p:sp>
    </p:spTree>
    <p:extLst>
      <p:ext uri="{BB962C8B-B14F-4D97-AF65-F5344CB8AC3E}">
        <p14:creationId xmlns:p14="http://schemas.microsoft.com/office/powerpoint/2010/main" val="1426949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8551-29BD-EAB3-217B-CBF7815542B2}"/>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1EA5C4D-BA8C-C298-AFD4-770691CD0520}"/>
              </a:ext>
            </a:extLst>
          </p:cNvPr>
          <p:cNvSpPr txBox="1"/>
          <p:nvPr/>
        </p:nvSpPr>
        <p:spPr>
          <a:xfrm>
            <a:off x="457200" y="274320"/>
            <a:ext cx="8229600" cy="457200"/>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12</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Razvoj civilnog društva</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00F1341C-9C6B-B6CE-3D80-A8144B732BD6}"/>
              </a:ext>
            </a:extLst>
          </p:cNvPr>
          <p:cNvSpPr txBox="1"/>
          <p:nvPr/>
        </p:nvSpPr>
        <p:spPr>
          <a:xfrm>
            <a:off x="457200" y="731521"/>
            <a:ext cx="8229600" cy="3908718"/>
          </a:xfrm>
          <a:prstGeom prst="rect">
            <a:avLst/>
          </a:prstGeom>
          <a:noFill/>
          <a:ln/>
        </p:spPr>
        <p:txBody>
          <a:bodyPr wrap="square" lIns="0" tIns="0" rIns="0" bIns="0" rtlCol="0" anchor="ctr"/>
          <a:lstStyle/>
          <a:p>
            <a:pPr algn="just"/>
            <a:r>
              <a:rPr lang="hr-HR" sz="1200" b="1"/>
              <a:t>Opis programa: </a:t>
            </a:r>
            <a:endParaRPr lang="en-GB" sz="1200"/>
          </a:p>
          <a:p>
            <a:pPr algn="just"/>
            <a:r>
              <a:rPr lang="hr-HR" sz="1200"/>
              <a:t>Ovim programom stanovništvo se potiče na bavljenje sportom, te se sport promiče kao zdrav i poželjan način života. Obuhvaća financiranje, poticanje i organizaciju sportskih aktivnosti na području Općine. Planiraju se financijska sredstva kojima se osigurava ostvarivanje sportske djelatnosti, poslova, akcija i manifestacija u sportu koje su od interesa za Općinu Malinska-Dubašnica, a odnose se na djelovanje udruga u sportu, sa svrhom pomaganja obavljanja sportskih djelatnosti, na uključivanju djece, mladih i ostalih u sportske programe, na pripremanju i sudjelovanju u amaterskim i drugim sportskim natjecanjima.</a:t>
            </a:r>
            <a:endParaRPr lang="en-GB" sz="1200"/>
          </a:p>
          <a:p>
            <a:pPr algn="just"/>
            <a:r>
              <a:rPr lang="hr-HR" sz="1200" b="1"/>
              <a:t> </a:t>
            </a:r>
            <a:endParaRPr lang="en-GB" sz="1200"/>
          </a:p>
          <a:p>
            <a:pPr algn="just"/>
            <a:r>
              <a:rPr lang="hr-HR" sz="1200" b="1"/>
              <a:t>Ciljevi programa:</a:t>
            </a:r>
            <a:r>
              <a:rPr lang="hr-HR" sz="1200"/>
              <a:t> Poticati razvoj i popularizaciju sporta na području Općine, omogućiti svim građanima, a osobito djeci i mladima dostupnost sportskih sadržaja, podržati rad sportskih udruga te promicati zdrav način života. </a:t>
            </a:r>
            <a:endParaRPr lang="en-GB" sz="1200"/>
          </a:p>
          <a:p>
            <a:pPr algn="just"/>
            <a:r>
              <a:rPr lang="hr-HR" sz="1200" b="1"/>
              <a:t> </a:t>
            </a:r>
            <a:endParaRPr lang="en-GB" sz="1200"/>
          </a:p>
          <a:p>
            <a:pPr algn="just"/>
            <a:r>
              <a:rPr lang="hr-HR" sz="1200" b="1"/>
              <a:t>Pokazatelji uspješnosti: </a:t>
            </a:r>
            <a:r>
              <a:rPr lang="hr-HR" sz="1200"/>
              <a:t>Broj aktivnih članova i sportskih udruga, broj uspješnih udruga i sportaša s područja Općine</a:t>
            </a:r>
            <a:endParaRPr lang="en-GB" sz="1200"/>
          </a:p>
          <a:p>
            <a:pPr algn="just"/>
            <a:r>
              <a:rPr lang="hr-HR" sz="1200" b="1"/>
              <a:t>Aktivnost nagrade sportašima</a:t>
            </a:r>
            <a:r>
              <a:rPr lang="hr-HR" sz="1200" b="1" i="1"/>
              <a:t> </a:t>
            </a:r>
            <a:r>
              <a:rPr lang="hr-HR" sz="1200"/>
              <a:t>obuhvaća dodjelu nagrada uspješnim sportašima s područja Općine Malinska-Dubašnica za postignute rezultate u sportskim natjecanjima i doprinos razvoju sporta u lokalnoj zajednici. Nagrade se dodjeljuju na svečanoj sjednici povodom obilježavanja Dana Općine, čime se ističe značaj sportskih postignuća i potiče prepoznavanje i motivacija mladih sportaša. </a:t>
            </a:r>
            <a:r>
              <a:rPr lang="hr-HR" sz="1200" b="1"/>
              <a:t>Cilj</a:t>
            </a:r>
            <a:r>
              <a:rPr lang="hr-HR" sz="1200"/>
              <a:t> programa je prepoznati i nagraditi uspjehe sportaša s područja Općine Malinska-Dubašnica, potaknuti motivaciju i razvoj sportskih aktivnosti te promicati zdrav način života. </a:t>
            </a:r>
            <a:endParaRPr lang="en-GB" sz="1200"/>
          </a:p>
          <a:p>
            <a:pPr algn="just"/>
            <a:r>
              <a:rPr lang="hr-HR" sz="1200" b="1" i="1"/>
              <a:t> </a:t>
            </a:r>
            <a:endParaRPr lang="en-GB" sz="1200"/>
          </a:p>
          <a:p>
            <a:pPr algn="just"/>
            <a:r>
              <a:rPr lang="hr-HR" sz="1200" b="1"/>
              <a:t>Aktivnost financiranje udruga u sportu</a:t>
            </a:r>
            <a:r>
              <a:rPr lang="hr-HR" sz="1200"/>
              <a:t> obuhvaća financijsku podršku sportskim udrugama i klubovima koji djeluju na području Općine Malinska-Dubašnica. Cilj programa je omogućiti udrugama provedbu sportskih aktivnosti, natjecanja, treninga, edukacija i sportskih projekata te osigurati potrebne uvjete za rad sportskih klubova. Pokazatelj uspješnosti je broj financiranih udruga.</a:t>
            </a:r>
            <a:endParaRPr lang="en-GB" sz="1200"/>
          </a:p>
          <a:p>
            <a:pPr algn="just"/>
            <a:r>
              <a:rPr lang="hr-HR" sz="1200"/>
              <a:t>.</a:t>
            </a:r>
            <a:endParaRPr lang="en-GB" sz="1200"/>
          </a:p>
        </p:txBody>
      </p:sp>
      <p:sp>
        <p:nvSpPr>
          <p:cNvPr id="4" name="TekstniOkvir 3">
            <a:extLst>
              <a:ext uri="{FF2B5EF4-FFF2-40B4-BE49-F238E27FC236}">
                <a16:creationId xmlns:a16="http://schemas.microsoft.com/office/drawing/2014/main" id="{AE0A4C4B-B484-3970-BF9B-FA184728D0FD}"/>
              </a:ext>
            </a:extLst>
          </p:cNvPr>
          <p:cNvSpPr txBox="1"/>
          <p:nvPr/>
        </p:nvSpPr>
        <p:spPr>
          <a:xfrm>
            <a:off x="8568819" y="4715738"/>
            <a:ext cx="287258" cy="215444"/>
          </a:xfrm>
          <a:prstGeom prst="rect">
            <a:avLst/>
          </a:prstGeom>
          <a:noFill/>
        </p:spPr>
        <p:txBody>
          <a:bodyPr wrap="none" rtlCol="0">
            <a:spAutoFit/>
          </a:bodyPr>
          <a:lstStyle/>
          <a:p>
            <a:r>
              <a:rPr lang="en-GB" sz="800"/>
              <a:t>52</a:t>
            </a:r>
          </a:p>
        </p:txBody>
      </p:sp>
    </p:spTree>
    <p:extLst>
      <p:ext uri="{BB962C8B-B14F-4D97-AF65-F5344CB8AC3E}">
        <p14:creationId xmlns:p14="http://schemas.microsoft.com/office/powerpoint/2010/main" val="2796760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90DCA82E-7D8F-8226-CAFA-078AEA9F6454}"/>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395ADDA6-60A6-85B7-D437-957C4E7DC8C0}"/>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 name="Slika 1">
            <a:extLst>
              <a:ext uri="{FF2B5EF4-FFF2-40B4-BE49-F238E27FC236}">
                <a16:creationId xmlns:a16="http://schemas.microsoft.com/office/drawing/2014/main" id="{953DD341-F08B-3790-E48E-70D74804B5D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0630" y="284316"/>
            <a:ext cx="6262740" cy="41785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6E9F04FD-758B-97DB-58C2-1A8794DD32C2}"/>
              </a:ext>
            </a:extLst>
          </p:cNvPr>
          <p:cNvSpPr txBox="1"/>
          <p:nvPr/>
        </p:nvSpPr>
        <p:spPr>
          <a:xfrm>
            <a:off x="8568819" y="4715738"/>
            <a:ext cx="287258" cy="215444"/>
          </a:xfrm>
          <a:prstGeom prst="rect">
            <a:avLst/>
          </a:prstGeom>
          <a:noFill/>
        </p:spPr>
        <p:txBody>
          <a:bodyPr wrap="none" rtlCol="0">
            <a:spAutoFit/>
          </a:bodyPr>
          <a:lstStyle/>
          <a:p>
            <a:r>
              <a:rPr lang="en-GB" sz="800"/>
              <a:t>53</a:t>
            </a:r>
          </a:p>
        </p:txBody>
      </p:sp>
    </p:spTree>
    <p:extLst>
      <p:ext uri="{BB962C8B-B14F-4D97-AF65-F5344CB8AC3E}">
        <p14:creationId xmlns:p14="http://schemas.microsoft.com/office/powerpoint/2010/main" val="15023743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83B7B-141A-E1F8-5A57-B7D72401939D}"/>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53DB6D8A-7D2E-A863-393F-D7E46024E0E3}"/>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13</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Građenje objekata i uređaja komunalne infrastrukture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EF7D2445-1800-DC9C-8A53-C692295EA0CE}"/>
              </a:ext>
            </a:extLst>
          </p:cNvPr>
          <p:cNvSpPr txBox="1"/>
          <p:nvPr/>
        </p:nvSpPr>
        <p:spPr>
          <a:xfrm>
            <a:off x="457200" y="923499"/>
            <a:ext cx="8229600" cy="3585196"/>
          </a:xfrm>
          <a:prstGeom prst="rect">
            <a:avLst/>
          </a:prstGeom>
          <a:noFill/>
          <a:ln/>
        </p:spPr>
        <p:txBody>
          <a:bodyPr wrap="square" lIns="0" tIns="0" rIns="0" bIns="0" rtlCol="0" anchor="ctr"/>
          <a:lstStyle/>
          <a:p>
            <a:pPr algn="just"/>
            <a:r>
              <a:rPr lang="hr-HR" sz="1200" b="1"/>
              <a:t>Opis programa: </a:t>
            </a:r>
            <a:r>
              <a:rPr lang="hr-HR" sz="1200"/>
              <a:t>Program građenja komunalne infrastrukture za 2026. godinu obuhvaća planirane aktivnosti izgradnje i uređenja objekata i uređaja komunalne infrastrukture na području Općine Malinska-Dubašnica u ukupnoj vrijednosti od </a:t>
            </a:r>
            <a:r>
              <a:rPr lang="hr-HR" sz="1200" b="1"/>
              <a:t>2.537.025,00 EUR</a:t>
            </a:r>
            <a:r>
              <a:rPr lang="hr-HR" sz="1200"/>
              <a:t>. Program je izrađen u skladu s odredbama Zakona o komunalnom gospodarstvu i Zakona o proračunu te predstavlja nastavak sustavnog ulaganja u poboljšanje komunalnog standarda i kvalitete života stanovnika Općine.</a:t>
            </a:r>
            <a:endParaRPr lang="en-GB" sz="1200"/>
          </a:p>
          <a:p>
            <a:pPr algn="just"/>
            <a:r>
              <a:rPr lang="hr-HR" sz="1200"/>
              <a:t>Programom su obuhvaćeni kapitalni projekti vezani uz poboljšanje komunalnog standarda Općine Malinska-Dubašnica kao što su: uređenja javnih površina, izgradnja dječjih igrališta, izgradnja cesta, javne rasvjete, groblja, oborinske kanalizacije, te otkup zemljišta za formiranje novih prometnica.</a:t>
            </a:r>
            <a:endParaRPr lang="en-GB" sz="1200"/>
          </a:p>
          <a:p>
            <a:pPr algn="just"/>
            <a:r>
              <a:rPr lang="hr-HR" sz="1200" b="1"/>
              <a:t> </a:t>
            </a:r>
            <a:endParaRPr lang="en-GB" sz="1200"/>
          </a:p>
          <a:p>
            <a:pPr algn="just"/>
            <a:r>
              <a:rPr lang="hr-HR" sz="1200" b="1"/>
              <a:t>Ciljevi programa:</a:t>
            </a:r>
            <a:r>
              <a:rPr lang="hr-HR" sz="1200"/>
              <a:t> Glavni cilj programa je osiguravanje ravnomjernog i cjelovitog razvitka komunalne infrastrukture na području Općine Malinska-Dubašnica, te osiguranje preduvjeta za razvoj i izgradnju novih komunalnih objekata.</a:t>
            </a:r>
            <a:endParaRPr lang="en-GB" sz="1200"/>
          </a:p>
          <a:p>
            <a:pPr algn="just"/>
            <a:r>
              <a:rPr lang="hr-HR" sz="1200" b="1"/>
              <a:t> </a:t>
            </a:r>
            <a:endParaRPr lang="en-GB" sz="1200"/>
          </a:p>
          <a:p>
            <a:pPr algn="just"/>
            <a:r>
              <a:rPr lang="hr-HR" sz="1200" b="1"/>
              <a:t>Pokazatelji uspješnosti</a:t>
            </a:r>
            <a:r>
              <a:rPr lang="hr-HR" sz="1200"/>
              <a:t> su izvršenje godišnjeg programa, priprema investicija i izgradnja infrastrukture</a:t>
            </a:r>
            <a:r>
              <a:rPr lang="en-GB" sz="1200"/>
              <a:t>.</a:t>
            </a:r>
          </a:p>
          <a:p>
            <a:pPr algn="just"/>
            <a:endParaRPr lang="en-GB" sz="1200"/>
          </a:p>
          <a:p>
            <a:r>
              <a:rPr lang="hr-HR" sz="1200" b="1"/>
              <a:t>Aktivnost Dječja igrališta </a:t>
            </a:r>
            <a:r>
              <a:rPr lang="hr-HR" sz="1200"/>
              <a:t>Nastavlja se uređenje i opremanje postojećih dječjih igrališta te izvođenje manjih zahvata na sigurnosnim elementima i opremi.</a:t>
            </a:r>
            <a:endParaRPr lang="en-GB" sz="1200"/>
          </a:p>
          <a:p>
            <a:endParaRPr lang="en-GB" sz="1200"/>
          </a:p>
          <a:p>
            <a:r>
              <a:rPr lang="hr-HR" sz="1200" b="1"/>
              <a:t>Kapitali projekt Izgradnja sportskog parka </a:t>
            </a:r>
            <a:r>
              <a:rPr lang="hr-HR" sz="1200"/>
              <a:t>– Planira se ishođenje građevinske dozvole, izrada izvedbenog projekta te izvođenje radova kroz dvije proračunske godine 2026./2027.</a:t>
            </a:r>
            <a:endParaRPr lang="en-GB" sz="1200"/>
          </a:p>
          <a:p>
            <a:pPr algn="just"/>
            <a:endParaRPr lang="en-GB" sz="1200"/>
          </a:p>
        </p:txBody>
      </p:sp>
      <p:sp>
        <p:nvSpPr>
          <p:cNvPr id="4" name="TekstniOkvir 3">
            <a:extLst>
              <a:ext uri="{FF2B5EF4-FFF2-40B4-BE49-F238E27FC236}">
                <a16:creationId xmlns:a16="http://schemas.microsoft.com/office/drawing/2014/main" id="{35FA3167-1D06-987C-B109-47B733AA3ABF}"/>
              </a:ext>
            </a:extLst>
          </p:cNvPr>
          <p:cNvSpPr txBox="1"/>
          <p:nvPr/>
        </p:nvSpPr>
        <p:spPr>
          <a:xfrm>
            <a:off x="8568819" y="4715738"/>
            <a:ext cx="287258" cy="215444"/>
          </a:xfrm>
          <a:prstGeom prst="rect">
            <a:avLst/>
          </a:prstGeom>
          <a:noFill/>
        </p:spPr>
        <p:txBody>
          <a:bodyPr wrap="none" rtlCol="0">
            <a:spAutoFit/>
          </a:bodyPr>
          <a:lstStyle/>
          <a:p>
            <a:r>
              <a:rPr lang="en-GB" sz="800"/>
              <a:t>54</a:t>
            </a:r>
          </a:p>
        </p:txBody>
      </p:sp>
    </p:spTree>
    <p:extLst>
      <p:ext uri="{BB962C8B-B14F-4D97-AF65-F5344CB8AC3E}">
        <p14:creationId xmlns:p14="http://schemas.microsoft.com/office/powerpoint/2010/main" val="23704061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4244A-7EBB-4EF5-B8CB-DE5561FEAEA2}"/>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E465DF7E-6ADE-C9AF-7E3E-AC4AD52DB128}"/>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13</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Građenje objekata i uređaja komunalne infrastrukture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C044D248-A57F-1DCD-32D8-D656F6165F05}"/>
              </a:ext>
            </a:extLst>
          </p:cNvPr>
          <p:cNvSpPr txBox="1"/>
          <p:nvPr/>
        </p:nvSpPr>
        <p:spPr>
          <a:xfrm>
            <a:off x="457200" y="923499"/>
            <a:ext cx="8229600" cy="3921456"/>
          </a:xfrm>
          <a:prstGeom prst="rect">
            <a:avLst/>
          </a:prstGeom>
          <a:noFill/>
          <a:ln/>
        </p:spPr>
        <p:txBody>
          <a:bodyPr wrap="square" lIns="0" tIns="0" rIns="0" bIns="0" rtlCol="0" anchor="ctr"/>
          <a:lstStyle/>
          <a:p>
            <a:r>
              <a:rPr lang="hr-HR" sz="1200" b="1"/>
              <a:t>Kapitalni projekt Ceste</a:t>
            </a:r>
            <a:r>
              <a:rPr lang="hr-HR" sz="1200"/>
              <a:t> </a:t>
            </a:r>
            <a:br>
              <a:rPr lang="hr-HR" sz="1200"/>
            </a:br>
            <a:r>
              <a:rPr lang="hr-HR" sz="1200"/>
              <a:t>Planirani su radovi na više lokacija, uključujući:</a:t>
            </a:r>
            <a:endParaRPr lang="en-GB" sz="1200"/>
          </a:p>
          <a:p>
            <a:pPr lvl="0"/>
            <a:r>
              <a:rPr lang="hr-HR" sz="1200"/>
              <a:t>projektiranje i uređenje cesta na području Rova (od Blue Waves Resorta do Bite) te cesta SU1, Dobrinčeva, Sv. Antona i nove prometnice OU38,</a:t>
            </a:r>
            <a:endParaRPr lang="en-GB" sz="1200"/>
          </a:p>
          <a:p>
            <a:pPr lvl="0"/>
            <a:r>
              <a:rPr lang="hr-HR" sz="1200"/>
              <a:t>projektiranje i ishođenje građevinske dozvole za kružni tok Haludovo,</a:t>
            </a:r>
            <a:endParaRPr lang="en-GB" sz="1200"/>
          </a:p>
          <a:p>
            <a:pPr lvl="0"/>
            <a:r>
              <a:rPr lang="hr-HR" sz="1200"/>
              <a:t>probijanje ceste Lanišće, uređenje dijela ulice u naselju Ljutići, te ceste Rova (od Blue Waves Resorta do Ville Rova),</a:t>
            </a:r>
            <a:endParaRPr lang="en-GB" sz="1200"/>
          </a:p>
          <a:p>
            <a:pPr lvl="0"/>
            <a:r>
              <a:rPr lang="hr-HR" sz="1200"/>
              <a:t>sanaciju i proširenje postojećih prometnica, uključujući raskrižje Sv. Vid – sjever, dio ulice Priko poja, dio Omišljanske ulice, proširenje ceste od Kapele prema Portu te uređenje raskrižja ulice Kralja Tomislava – Sv. Apolinara.</a:t>
            </a:r>
            <a:endParaRPr lang="en-GB" sz="1200"/>
          </a:p>
          <a:p>
            <a:r>
              <a:rPr lang="hr-HR" sz="1200"/>
              <a:t>Ukupna planirana sredstva uključuju i pripadajuće troškove projektiranja, geodetskih usluga i stručnog nadzora.</a:t>
            </a:r>
            <a:endParaRPr lang="en-GB" sz="1200"/>
          </a:p>
          <a:p>
            <a:r>
              <a:rPr lang="hr-HR" sz="1200" b="1"/>
              <a:t>Kapitalni projekt Javna rasvjeta - </a:t>
            </a:r>
            <a:r>
              <a:rPr lang="hr-HR" sz="1200"/>
              <a:t>Planira se proširenje javne rasvjete na više lokacija (Oštrobradići, Bogovići, Radići, Malinska, Milovčići, Barušići, Sabljići, Sv. Vid, Zidarici, Sv. Anton, Porat i dr.) te izrada glavnih projekata za Dobrinčevo i cestu SU1 na Rovi.</a:t>
            </a:r>
            <a:br>
              <a:rPr lang="hr-HR" sz="1200"/>
            </a:br>
            <a:r>
              <a:rPr lang="hr-HR" sz="1200"/>
              <a:t>U planu je i završetak energetskog pregleda javne rasvjete te izradu Plana rasvjete i akcijskog plana gradnje i rekonstrukcije vanjske rasvjete.</a:t>
            </a:r>
            <a:endParaRPr lang="en-GB" sz="1200"/>
          </a:p>
          <a:p>
            <a:r>
              <a:rPr lang="hr-HR" sz="1200" b="1"/>
              <a:t>Kapitalni projekt Zemljište - </a:t>
            </a:r>
            <a:r>
              <a:rPr lang="hr-HR" sz="1200"/>
              <a:t>Predviđeni su otkupi zemljišta potrebnog za provedbu infrastrukturnih projekata i formiranje građevinskih parcela za javne potrebe (ceste u naselju Sv. Anton, proširenje ceste od Kapele prema Milčetićima te izvlaštenja za cestu SU1 na Rovi).</a:t>
            </a:r>
            <a:endParaRPr lang="en-GB" sz="1200"/>
          </a:p>
          <a:p>
            <a:r>
              <a:rPr lang="hr-HR" sz="1200" b="1"/>
              <a:t>Kapitalni projekt Zemljište – otkupi i izvlaštenja na području Dobrinčevo </a:t>
            </a:r>
            <a:r>
              <a:rPr lang="hr-HR" sz="1200"/>
              <a:t>Sredstva su planirana za rješavanje imovinsko-pravnih odnosa potrebnih za ishođenje građevinske dozvole za izgradnju ceste.</a:t>
            </a:r>
            <a:endParaRPr lang="en-GB" sz="1200"/>
          </a:p>
          <a:p>
            <a:r>
              <a:rPr lang="hr-HR" sz="1200" b="1"/>
              <a:t>Kapitalni projekt Nabava komunalne opreme </a:t>
            </a:r>
            <a:r>
              <a:rPr lang="hr-HR" sz="1200"/>
              <a:t>Planirana je nabava opreme potrebne za održavanje javnih površina i ostale komunalne infrastrukture (klupe, koševi, ograde, rukohvati i sl.).</a:t>
            </a:r>
            <a:endParaRPr lang="en-GB" sz="1200"/>
          </a:p>
          <a:p>
            <a:endParaRPr lang="en-GB" sz="1200"/>
          </a:p>
        </p:txBody>
      </p:sp>
      <p:sp>
        <p:nvSpPr>
          <p:cNvPr id="4" name="TekstniOkvir 3">
            <a:extLst>
              <a:ext uri="{FF2B5EF4-FFF2-40B4-BE49-F238E27FC236}">
                <a16:creationId xmlns:a16="http://schemas.microsoft.com/office/drawing/2014/main" id="{DAB870C5-5D3E-5F6A-5E9F-DA99AC100037}"/>
              </a:ext>
            </a:extLst>
          </p:cNvPr>
          <p:cNvSpPr txBox="1"/>
          <p:nvPr/>
        </p:nvSpPr>
        <p:spPr>
          <a:xfrm>
            <a:off x="8568819" y="4715738"/>
            <a:ext cx="287258" cy="215444"/>
          </a:xfrm>
          <a:prstGeom prst="rect">
            <a:avLst/>
          </a:prstGeom>
          <a:noFill/>
        </p:spPr>
        <p:txBody>
          <a:bodyPr wrap="none" rtlCol="0">
            <a:spAutoFit/>
          </a:bodyPr>
          <a:lstStyle/>
          <a:p>
            <a:r>
              <a:rPr lang="en-GB" sz="800"/>
              <a:t>55</a:t>
            </a:r>
          </a:p>
        </p:txBody>
      </p:sp>
    </p:spTree>
    <p:extLst>
      <p:ext uri="{BB962C8B-B14F-4D97-AF65-F5344CB8AC3E}">
        <p14:creationId xmlns:p14="http://schemas.microsoft.com/office/powerpoint/2010/main" val="25025494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05070-CD12-BE7D-C857-349E9497560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B2869FD0-BCB6-323D-230A-755CDECC42CE}"/>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13</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Građenje objekata i uređaja komunalne infrastrukture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783E1916-DBEE-CEAD-B7DB-354B36B0ECA7}"/>
              </a:ext>
            </a:extLst>
          </p:cNvPr>
          <p:cNvSpPr txBox="1"/>
          <p:nvPr/>
        </p:nvSpPr>
        <p:spPr>
          <a:xfrm>
            <a:off x="457200" y="923499"/>
            <a:ext cx="8229600" cy="3921456"/>
          </a:xfrm>
          <a:prstGeom prst="rect">
            <a:avLst/>
          </a:prstGeom>
          <a:noFill/>
          <a:ln/>
        </p:spPr>
        <p:txBody>
          <a:bodyPr wrap="square" lIns="0" tIns="0" rIns="0" bIns="0" rtlCol="0" anchor="ctr"/>
          <a:lstStyle/>
          <a:p>
            <a:pPr algn="just"/>
            <a:r>
              <a:rPr lang="hr-HR" sz="1200" b="1"/>
              <a:t>Kapitalni projekt Ceste</a:t>
            </a:r>
            <a:r>
              <a:rPr lang="hr-HR" sz="1200"/>
              <a:t> </a:t>
            </a:r>
            <a:endParaRPr lang="en-GB" sz="1200"/>
          </a:p>
          <a:p>
            <a:pPr algn="just"/>
            <a:r>
              <a:rPr lang="hr-HR" sz="1200"/>
              <a:t>Planirani su radovi na više lokacija, uključujući:</a:t>
            </a:r>
            <a:endParaRPr lang="en-GB" sz="1200"/>
          </a:p>
          <a:p>
            <a:pPr lvl="0" algn="just"/>
            <a:r>
              <a:rPr lang="hr-HR" sz="1200"/>
              <a:t>projektiranje i uređenje cesta na području Rova (od Blue Waves Resorta do Bite) te cesta SU1, Dobrinčeva, Sv. Antona i nove prometnice OU38,</a:t>
            </a:r>
            <a:endParaRPr lang="en-GB" sz="1200"/>
          </a:p>
          <a:p>
            <a:pPr lvl="0" algn="just"/>
            <a:r>
              <a:rPr lang="hr-HR" sz="1200"/>
              <a:t>projektiranje i ishođenje građevinske dozvole za kružni tok Haludovo,</a:t>
            </a:r>
            <a:endParaRPr lang="en-GB" sz="1200"/>
          </a:p>
          <a:p>
            <a:pPr lvl="0" algn="just"/>
            <a:r>
              <a:rPr lang="hr-HR" sz="1200"/>
              <a:t>probijanje ceste Lanišće, uređenje dijela ulice u naselju Ljutići, te ceste Rova (od Blue Waves Resorta do Ville Rova),</a:t>
            </a:r>
            <a:endParaRPr lang="en-GB" sz="1200"/>
          </a:p>
          <a:p>
            <a:pPr lvl="0" algn="just"/>
            <a:r>
              <a:rPr lang="hr-HR" sz="1200"/>
              <a:t>sanaciju i proširenje postojećih prometnica, uključujući raskrižje Sv. Vid – sjever, dio ulice Priko poja, dio Omišljanske ulice, proširenje ceste od Kapele prema Portu te uređenje raskrižja ulice Kralja Tomislava – Sv. Apolinara.</a:t>
            </a:r>
            <a:endParaRPr lang="en-GB" sz="1200"/>
          </a:p>
          <a:p>
            <a:pPr algn="just"/>
            <a:r>
              <a:rPr lang="hr-HR" sz="1200"/>
              <a:t>Ukupna planirana sredstva uključuju i pripadajuće troškove projektiranja, geodetskih usluga i stručnog nadzora.</a:t>
            </a:r>
            <a:endParaRPr lang="en-GB" sz="1200"/>
          </a:p>
          <a:p>
            <a:pPr algn="just"/>
            <a:r>
              <a:rPr lang="hr-HR" sz="1200" b="1"/>
              <a:t>Kapitalni projekt Javna rasvjeta - </a:t>
            </a:r>
            <a:r>
              <a:rPr lang="hr-HR" sz="1200"/>
              <a:t>Planira se proširenje javne rasvjete na više lokacija (Oštrobradići, Bogovići, Radići, Malinska, Milovčići, Barušići, Sabljići, Sv. Vid, Zidarici, Sv. Anton, Porat i dr.) te izrada glavnih projekata za Dobrinčevo i cestu SU1 na Rovi.</a:t>
            </a:r>
            <a:br>
              <a:rPr lang="hr-HR" sz="1200"/>
            </a:br>
            <a:r>
              <a:rPr lang="hr-HR" sz="1200"/>
              <a:t>U planu je i završetak energetskog pregleda javne rasvjete te izradu Plana rasvjete i akcijskog plana gradnje i rekonstrukcije vanjske rasvjete.</a:t>
            </a:r>
            <a:endParaRPr lang="en-GB" sz="1200"/>
          </a:p>
          <a:p>
            <a:pPr algn="just"/>
            <a:r>
              <a:rPr lang="hr-HR" sz="1200" b="1"/>
              <a:t>Kapitalni projekt Zemljište - </a:t>
            </a:r>
            <a:r>
              <a:rPr lang="hr-HR" sz="1200"/>
              <a:t>Predviđeni su otkupi zemljišta potrebnog za provedbu infrastrukturnih projekata i formiranje građevinskih parcela za javne potrebe (ceste u naselju Sv. Anton, proširenje ceste od Kapele prema Milčetićima te izvlaštenja za cestu SU1 na Rovi).</a:t>
            </a:r>
            <a:endParaRPr lang="en-GB" sz="1200"/>
          </a:p>
          <a:p>
            <a:pPr algn="just"/>
            <a:r>
              <a:rPr lang="hr-HR" sz="1200" b="1"/>
              <a:t>Kapitalni projekt Zemljište – otkupi i izvlaštenja na području Dobrinčevo </a:t>
            </a:r>
            <a:r>
              <a:rPr lang="hr-HR" sz="1200"/>
              <a:t>Sredstva su planirana za rješavanje imovinsko-pravnih odnosa potrebnih za ishođenje građevinske dozvole za izgradnju ceste.</a:t>
            </a:r>
            <a:endParaRPr lang="en-GB" sz="1200"/>
          </a:p>
          <a:p>
            <a:pPr algn="just"/>
            <a:r>
              <a:rPr lang="hr-HR" sz="1200" b="1"/>
              <a:t>Kapitalni projekt Nabava komunalne opreme </a:t>
            </a:r>
            <a:r>
              <a:rPr lang="hr-HR" sz="1200"/>
              <a:t>Planirana je nabava opreme potrebne za održavanje javnih površina i ostale komunalne infrastrukture (klupe, koševi, ograde, rukohvati i sl.).</a:t>
            </a:r>
            <a:endParaRPr lang="en-GB" sz="1200"/>
          </a:p>
          <a:p>
            <a:pPr algn="just"/>
            <a:endParaRPr lang="en-GB" sz="1200"/>
          </a:p>
        </p:txBody>
      </p:sp>
      <p:sp>
        <p:nvSpPr>
          <p:cNvPr id="4" name="TekstniOkvir 3">
            <a:extLst>
              <a:ext uri="{FF2B5EF4-FFF2-40B4-BE49-F238E27FC236}">
                <a16:creationId xmlns:a16="http://schemas.microsoft.com/office/drawing/2014/main" id="{E4EE0057-F8D7-48E9-A93A-B6BEFFB87BF8}"/>
              </a:ext>
            </a:extLst>
          </p:cNvPr>
          <p:cNvSpPr txBox="1"/>
          <p:nvPr/>
        </p:nvSpPr>
        <p:spPr>
          <a:xfrm>
            <a:off x="8568819" y="4715738"/>
            <a:ext cx="287258" cy="215444"/>
          </a:xfrm>
          <a:prstGeom prst="rect">
            <a:avLst/>
          </a:prstGeom>
          <a:noFill/>
        </p:spPr>
        <p:txBody>
          <a:bodyPr wrap="none" rtlCol="0">
            <a:spAutoFit/>
          </a:bodyPr>
          <a:lstStyle/>
          <a:p>
            <a:r>
              <a:rPr lang="en-GB" sz="800"/>
              <a:t>56</a:t>
            </a:r>
          </a:p>
        </p:txBody>
      </p:sp>
    </p:spTree>
    <p:extLst>
      <p:ext uri="{BB962C8B-B14F-4D97-AF65-F5344CB8AC3E}">
        <p14:creationId xmlns:p14="http://schemas.microsoft.com/office/powerpoint/2010/main" val="4406298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44CE053A-9916-EAED-1F1A-AAE27A926002}"/>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1ABA2550-F27E-2692-039F-3F75FFC757F7}"/>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 name="Slika 2">
            <a:extLst>
              <a:ext uri="{FF2B5EF4-FFF2-40B4-BE49-F238E27FC236}">
                <a16:creationId xmlns:a16="http://schemas.microsoft.com/office/drawing/2014/main" id="{B1630D2B-3A27-0CA8-0D62-503FBE0F83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3008" y="727756"/>
            <a:ext cx="6717983" cy="30443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E6B321E0-8AA0-51B5-536B-CC733A990D87}"/>
              </a:ext>
            </a:extLst>
          </p:cNvPr>
          <p:cNvSpPr txBox="1"/>
          <p:nvPr/>
        </p:nvSpPr>
        <p:spPr>
          <a:xfrm>
            <a:off x="8568819" y="4715738"/>
            <a:ext cx="287258" cy="215444"/>
          </a:xfrm>
          <a:prstGeom prst="rect">
            <a:avLst/>
          </a:prstGeom>
          <a:noFill/>
        </p:spPr>
        <p:txBody>
          <a:bodyPr wrap="none" rtlCol="0">
            <a:spAutoFit/>
          </a:bodyPr>
          <a:lstStyle/>
          <a:p>
            <a:r>
              <a:rPr lang="en-GB" sz="800"/>
              <a:t>57</a:t>
            </a:r>
          </a:p>
        </p:txBody>
      </p:sp>
    </p:spTree>
    <p:extLst>
      <p:ext uri="{BB962C8B-B14F-4D97-AF65-F5344CB8AC3E}">
        <p14:creationId xmlns:p14="http://schemas.microsoft.com/office/powerpoint/2010/main" val="3119867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BF0AC-7C45-9125-557C-EBD25EB47FA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8B474A8B-940F-2D3A-9AAF-2F455E70517C}"/>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14</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Održavanje komunalne infrastrukture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F00E5AF8-0014-A026-D650-36B3BE96473A}"/>
              </a:ext>
            </a:extLst>
          </p:cNvPr>
          <p:cNvSpPr txBox="1"/>
          <p:nvPr/>
        </p:nvSpPr>
        <p:spPr>
          <a:xfrm>
            <a:off x="457200" y="850710"/>
            <a:ext cx="8229600" cy="4813226"/>
          </a:xfrm>
          <a:prstGeom prst="rect">
            <a:avLst/>
          </a:prstGeom>
          <a:noFill/>
          <a:ln/>
        </p:spPr>
        <p:txBody>
          <a:bodyPr wrap="square" lIns="0" tIns="0" rIns="0" bIns="0" rtlCol="0" anchor="ctr"/>
          <a:lstStyle/>
          <a:p>
            <a:pPr algn="just"/>
            <a:r>
              <a:rPr lang="hr-HR" sz="1200" b="1"/>
              <a:t>Opis programa</a:t>
            </a:r>
            <a:r>
              <a:rPr lang="hr-HR" sz="1200"/>
              <a:t>: Program se sastoji od aktivnosti koje se odnose na javnu rasvjetu, održavanje nerazvrstanih cesta, održavanje javnih zelenih površina, održavanje javnih površina na kojima nije dopušten promet motornim vozilima, održavanje građevina, uređaja i predmeta javne nabave, održavanje čistoće javnih površina, te održavanje građevina javne odvodnje oborinskih voda.</a:t>
            </a:r>
            <a:endParaRPr lang="en-GB" sz="1200"/>
          </a:p>
          <a:p>
            <a:pPr algn="just"/>
            <a:r>
              <a:rPr lang="hr-HR" sz="1200"/>
              <a:t> </a:t>
            </a:r>
            <a:endParaRPr lang="en-GB" sz="1200"/>
          </a:p>
          <a:p>
            <a:pPr algn="just"/>
            <a:r>
              <a:rPr lang="hr-HR" sz="1200" b="1"/>
              <a:t>Ciljevi programa: </a:t>
            </a:r>
            <a:r>
              <a:rPr lang="hr-HR" sz="1200"/>
              <a:t>Redovito održavanje postojeće komunalne infrastrukture Općine Malinska - Dubašnica u funkcionalnom stanju, posebno zadržati postojeće standarde, povećati razinu održavanja komunalne infrastrukture te na taj način doprinijeti kvaliteti stanovanja.</a:t>
            </a:r>
            <a:endParaRPr lang="en-GB" sz="1200"/>
          </a:p>
          <a:p>
            <a:pPr algn="just"/>
            <a:r>
              <a:rPr lang="hr-HR" sz="1200"/>
              <a:t> </a:t>
            </a:r>
            <a:endParaRPr lang="en-GB" sz="1200"/>
          </a:p>
          <a:p>
            <a:pPr algn="just"/>
            <a:r>
              <a:rPr lang="hr-HR" sz="1200" b="1"/>
              <a:t>Pokazatelji ostvarenja ciljeva</a:t>
            </a:r>
            <a:r>
              <a:rPr lang="hr-HR" sz="1200"/>
              <a:t> su: izvršenje godišnjeg programa, poboljšanje uvjeta života i rada u naseljima.</a:t>
            </a:r>
            <a:endParaRPr lang="en-GB" sz="1200"/>
          </a:p>
          <a:p>
            <a:pPr algn="just"/>
            <a:r>
              <a:rPr lang="hr-HR" sz="1200"/>
              <a:t>Kroz aktivnost održavanja javne rasvjete podmiruju se troškovi električne energije za sustav javne rasvjete</a:t>
            </a:r>
            <a:r>
              <a:rPr lang="en-GB" sz="1200"/>
              <a:t> </a:t>
            </a:r>
            <a:r>
              <a:rPr lang="hr-HR" sz="1200"/>
              <a:t>na području Općine te troškovi na održavanju, zamjeni pregorjelih žarulja i sanaciji eventualno drugih</a:t>
            </a:r>
            <a:r>
              <a:rPr lang="en-GB" sz="1200"/>
              <a:t> </a:t>
            </a:r>
            <a:r>
              <a:rPr lang="hr-HR" sz="1200"/>
              <a:t>kvarova ili oštećenja. </a:t>
            </a:r>
            <a:endParaRPr lang="en-GB" sz="1200"/>
          </a:p>
          <a:p>
            <a:pPr algn="just"/>
            <a:endParaRPr lang="en-GB" sz="1200"/>
          </a:p>
          <a:p>
            <a:pPr algn="just"/>
            <a:r>
              <a:rPr lang="hr-HR" sz="1200"/>
              <a:t>Održavanje nerazvrstanih cesta uključuje tekuće održavanje cesta kroz radove na zamjeni asfaltnog</a:t>
            </a:r>
            <a:endParaRPr lang="en-GB" sz="1200"/>
          </a:p>
          <a:p>
            <a:pPr algn="just"/>
            <a:r>
              <a:rPr lang="hr-HR" sz="1200"/>
              <a:t>zastora, krpanja udarnih jama, održavanja nogostupa, i ostalih radova prema programu održavanja. Također je kroz ovu aktivnost predviđeno čišćenje i održavanje slivnika i ostalih objekata odvodnje te održavanje prometne signalizacije kroz obnovu horizontalne i održavanje postojeće vertikalne signalizacije.</a:t>
            </a:r>
            <a:endParaRPr lang="en-GB" sz="1200"/>
          </a:p>
          <a:p>
            <a:pPr algn="just"/>
            <a:endParaRPr lang="en-GB" sz="1200"/>
          </a:p>
          <a:p>
            <a:pPr algn="just"/>
            <a:r>
              <a:rPr lang="hr-HR" sz="1200"/>
              <a:t>Kroz održavanje javnih površina predviđeno je održavanje svih zelenih površina što podrazumijeva košnja,</a:t>
            </a:r>
            <a:endParaRPr lang="en-GB" sz="1200"/>
          </a:p>
          <a:p>
            <a:pPr algn="just"/>
            <a:r>
              <a:rPr lang="hr-HR" sz="1200"/>
              <a:t>sadnja i sl., daljnje uređenje nogostupa, uređenje javnih površina, održavanje čistoće javnih površina u vidu čišćenja javnih i prometnih površina te zaštita bilja. Pod aktivnost održavanje građevina, uređaja i predmeta javne namjene podrazumijevaju se usluge čišćenja, usluge održavanja sustava najma električnih i mehaničkih bicikala i punionica, održavanje zgrade Markat te sportske dvorane i održavanje komunalne opreme.</a:t>
            </a:r>
            <a:endParaRPr lang="en-GB" sz="1200"/>
          </a:p>
          <a:p>
            <a:pPr algn="just"/>
            <a:endParaRPr lang="en-GB" sz="1200"/>
          </a:p>
          <a:p>
            <a:pPr algn="just"/>
            <a:endParaRPr lang="en-GB" sz="1200"/>
          </a:p>
          <a:p>
            <a:pPr algn="just"/>
            <a:endParaRPr lang="en-GB" sz="1200"/>
          </a:p>
          <a:p>
            <a:pPr algn="just"/>
            <a:endParaRPr lang="en-GB" sz="1200"/>
          </a:p>
        </p:txBody>
      </p:sp>
      <p:sp>
        <p:nvSpPr>
          <p:cNvPr id="4" name="TekstniOkvir 3">
            <a:extLst>
              <a:ext uri="{FF2B5EF4-FFF2-40B4-BE49-F238E27FC236}">
                <a16:creationId xmlns:a16="http://schemas.microsoft.com/office/drawing/2014/main" id="{28D93553-A365-2515-CE3C-C407BD3CAD1B}"/>
              </a:ext>
            </a:extLst>
          </p:cNvPr>
          <p:cNvSpPr txBox="1"/>
          <p:nvPr/>
        </p:nvSpPr>
        <p:spPr>
          <a:xfrm>
            <a:off x="8568819" y="4715738"/>
            <a:ext cx="287258" cy="215444"/>
          </a:xfrm>
          <a:prstGeom prst="rect">
            <a:avLst/>
          </a:prstGeom>
          <a:noFill/>
        </p:spPr>
        <p:txBody>
          <a:bodyPr wrap="none" rtlCol="0">
            <a:spAutoFit/>
          </a:bodyPr>
          <a:lstStyle/>
          <a:p>
            <a:r>
              <a:rPr lang="en-GB" sz="800"/>
              <a:t>58</a:t>
            </a:r>
          </a:p>
        </p:txBody>
      </p:sp>
    </p:spTree>
    <p:extLst>
      <p:ext uri="{BB962C8B-B14F-4D97-AF65-F5344CB8AC3E}">
        <p14:creationId xmlns:p14="http://schemas.microsoft.com/office/powerpoint/2010/main" val="5397964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FF1623-6503-4D3C-E7A8-D12B092A0BEB}"/>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D16BAAEC-CD2D-0E0B-0274-F6A0DE8EB865}"/>
              </a:ext>
            </a:extLst>
          </p:cNvPr>
          <p:cNvSpPr txBox="1"/>
          <p:nvPr/>
        </p:nvSpPr>
        <p:spPr>
          <a:xfrm>
            <a:off x="480060" y="244026"/>
            <a:ext cx="3276451" cy="146763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2600" b="1">
                <a:latin typeface="+mj-lt"/>
                <a:ea typeface="+mj-ea"/>
                <a:cs typeface="+mj-cs"/>
              </a:rPr>
              <a:t>Program 3014 Održavanje komunalne infrastrukture</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sX0" fmla="*/ 0 w 2606040"/>
              <a:gd name="csY0" fmla="*/ 0 h 13716"/>
              <a:gd name="csX1" fmla="*/ 625450 w 2606040"/>
              <a:gd name="csY1" fmla="*/ 0 h 13716"/>
              <a:gd name="csX2" fmla="*/ 1224839 w 2606040"/>
              <a:gd name="csY2" fmla="*/ 0 h 13716"/>
              <a:gd name="csX3" fmla="*/ 1824228 w 2606040"/>
              <a:gd name="csY3" fmla="*/ 0 h 13716"/>
              <a:gd name="csX4" fmla="*/ 2606040 w 2606040"/>
              <a:gd name="csY4" fmla="*/ 0 h 13716"/>
              <a:gd name="csX5" fmla="*/ 2606040 w 2606040"/>
              <a:gd name="csY5" fmla="*/ 13716 h 13716"/>
              <a:gd name="csX6" fmla="*/ 1902409 w 2606040"/>
              <a:gd name="csY6" fmla="*/ 13716 h 13716"/>
              <a:gd name="csX7" fmla="*/ 1276960 w 2606040"/>
              <a:gd name="csY7" fmla="*/ 13716 h 13716"/>
              <a:gd name="csX8" fmla="*/ 677570 w 2606040"/>
              <a:gd name="csY8" fmla="*/ 13716 h 13716"/>
              <a:gd name="csX9" fmla="*/ 0 w 2606040"/>
              <a:gd name="csY9" fmla="*/ 13716 h 13716"/>
              <a:gd name="csX10" fmla="*/ 0 w 260604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CECA2D6F-A0C9-7007-022B-608A15D7CDE4}"/>
              </a:ext>
            </a:extLst>
          </p:cNvPr>
          <p:cNvSpPr txBox="1"/>
          <p:nvPr/>
        </p:nvSpPr>
        <p:spPr>
          <a:xfrm>
            <a:off x="480060" y="2154674"/>
            <a:ext cx="4224839" cy="2490501"/>
          </a:xfrm>
          <a:prstGeom prst="rect">
            <a:avLst/>
          </a:prstGeom>
        </p:spPr>
        <p:txBody>
          <a:bodyPr vert="horz" lIns="91440" tIns="45720" rIns="91440" bIns="45720" rtlCol="0">
            <a:noAutofit/>
          </a:bodyPr>
          <a:lstStyle/>
          <a:p>
            <a:pPr algn="just">
              <a:lnSpc>
                <a:spcPct val="90000"/>
              </a:lnSpc>
              <a:spcAft>
                <a:spcPts val="600"/>
              </a:spcAft>
            </a:pPr>
            <a:r>
              <a:rPr lang="en-US" sz="800"/>
              <a:t>Aktivnost održavanje čistoće javnih površina obuhvaća održavanje čistoće javnih površina prema planu Komunalnog društva. Odnosi se na odvoz krupnog otpada, svakodnevno pometanje, čišćenje, pranje i čišćenje autobusnih stanica, tržnice, čišćenje pometačicom, strojno pranje rive te održavanje čistoće plaža. Zatim tu spadaju i veterinarske usluge, deratizacija i dezinsekcija te nadzor nad DDD mjerama. </a:t>
            </a:r>
          </a:p>
          <a:p>
            <a:pPr algn="just">
              <a:lnSpc>
                <a:spcPct val="90000"/>
              </a:lnSpc>
              <a:spcAft>
                <a:spcPts val="600"/>
              </a:spcAft>
            </a:pPr>
            <a:r>
              <a:rPr lang="en-US" sz="800"/>
              <a:t>Temeljem Zakona o veterinarstvu i Zakonu o zaštiti životinja, jedinice lokalne samouprave dužne su na svom području osigurati higijeničarsku službu (hvatanje pasa i mačaka lutalica) i higijenski servis (uklanjanje lešina, konfiskata i životinjskih proizvoda namijenjenih utilizaciji i neškodljivom uklanjanju, te dezinfekciji javnih površina s koje je lešina ili konfiskat uklonjen), kojeg temeljem koncesije izdane od strane nadležnog ministarstva na području Općine obavlja Veterinarska stanica Rijeka. </a:t>
            </a:r>
          </a:p>
          <a:p>
            <a:pPr algn="just">
              <a:lnSpc>
                <a:spcPct val="90000"/>
              </a:lnSpc>
              <a:spcAft>
                <a:spcPts val="600"/>
              </a:spcAft>
            </a:pPr>
            <a:r>
              <a:rPr lang="en-US" sz="800"/>
              <a:t>Program dezinsekcije i deratizacije provodi poduzeće Dezinsekcija d.o.o. iz Rijeke. Na temelju programa i ugovora provode se mjere dezinsekcije i deratizacije na području Općine u cilju sustavnog sprječavanja širenja zaraznih bolesti, sukladno Zakonu. Program je izradio Zavod za javno zdravstvo PGŽ. </a:t>
            </a:r>
          </a:p>
          <a:p>
            <a:pPr algn="just">
              <a:lnSpc>
                <a:spcPct val="90000"/>
              </a:lnSpc>
              <a:spcAft>
                <a:spcPts val="600"/>
              </a:spcAft>
            </a:pPr>
            <a:r>
              <a:rPr lang="en-US" sz="800"/>
              <a:t>Sve aktivnosti na održavanju komunalne infrastrukture se provode sukladno Programu održavanja komunalne infrastrukture za 2026. godinu.</a:t>
            </a:r>
          </a:p>
          <a:p>
            <a:pPr indent="-228600" algn="just">
              <a:lnSpc>
                <a:spcPct val="90000"/>
              </a:lnSpc>
              <a:spcAft>
                <a:spcPts val="600"/>
              </a:spcAft>
              <a:buFont typeface="Arial" panose="020B0604020202020204" pitchFamily="34" charset="0"/>
              <a:buChar char="•"/>
            </a:pPr>
            <a:endParaRPr lang="en-US" sz="800"/>
          </a:p>
        </p:txBody>
      </p:sp>
      <p:pic>
        <p:nvPicPr>
          <p:cNvPr id="7" name="Slika 6">
            <a:extLst>
              <a:ext uri="{FF2B5EF4-FFF2-40B4-BE49-F238E27FC236}">
                <a16:creationId xmlns:a16="http://schemas.microsoft.com/office/drawing/2014/main" id="{05FD9AF6-F94C-F9C6-8150-CFD41E7BD702}"/>
              </a:ext>
            </a:extLst>
          </p:cNvPr>
          <p:cNvPicPr>
            <a:picLocks noChangeAspect="1"/>
          </p:cNvPicPr>
          <p:nvPr/>
        </p:nvPicPr>
        <p:blipFill>
          <a:blip r:embed="rId2"/>
          <a:srcRect t="14608" r="-1" b="5633"/>
          <a:stretch>
            <a:fillRect/>
          </a:stretch>
        </p:blipFill>
        <p:spPr>
          <a:xfrm>
            <a:off x="4704899" y="237953"/>
            <a:ext cx="4439101" cy="4425686"/>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kstniOkvir 3">
            <a:extLst>
              <a:ext uri="{FF2B5EF4-FFF2-40B4-BE49-F238E27FC236}">
                <a16:creationId xmlns:a16="http://schemas.microsoft.com/office/drawing/2014/main" id="{B144B1EB-AD70-4523-D3D6-C12B96A49A64}"/>
              </a:ext>
            </a:extLst>
          </p:cNvPr>
          <p:cNvSpPr txBox="1"/>
          <p:nvPr/>
        </p:nvSpPr>
        <p:spPr>
          <a:xfrm>
            <a:off x="8568819" y="4715738"/>
            <a:ext cx="287258" cy="215444"/>
          </a:xfrm>
          <a:prstGeom prst="rect">
            <a:avLst/>
          </a:prstGeom>
          <a:noFill/>
        </p:spPr>
        <p:txBody>
          <a:bodyPr wrap="none" rtlCol="0">
            <a:spAutoFit/>
          </a:bodyPr>
          <a:lstStyle/>
          <a:p>
            <a:r>
              <a:rPr lang="en-GB" sz="800"/>
              <a:t>59</a:t>
            </a:r>
          </a:p>
        </p:txBody>
      </p:sp>
    </p:spTree>
    <p:extLst>
      <p:ext uri="{BB962C8B-B14F-4D97-AF65-F5344CB8AC3E}">
        <p14:creationId xmlns:p14="http://schemas.microsoft.com/office/powerpoint/2010/main" val="10548858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8749C06E-C442-9189-5A14-0E7972528474}"/>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3BBAD200-BE91-AA4C-9918-52075ED39194}"/>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 name="Slika 2">
            <a:extLst>
              <a:ext uri="{FF2B5EF4-FFF2-40B4-BE49-F238E27FC236}">
                <a16:creationId xmlns:a16="http://schemas.microsoft.com/office/drawing/2014/main" id="{5BD33EC2-2743-1844-DF8A-F1DCCB3191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057" y="1314735"/>
            <a:ext cx="8095885" cy="18160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004C5777-0678-F548-790D-8433E24D30D8}"/>
              </a:ext>
            </a:extLst>
          </p:cNvPr>
          <p:cNvSpPr txBox="1"/>
          <p:nvPr/>
        </p:nvSpPr>
        <p:spPr>
          <a:xfrm>
            <a:off x="8568819" y="4715738"/>
            <a:ext cx="287258" cy="215444"/>
          </a:xfrm>
          <a:prstGeom prst="rect">
            <a:avLst/>
          </a:prstGeom>
          <a:noFill/>
        </p:spPr>
        <p:txBody>
          <a:bodyPr wrap="none" rtlCol="0">
            <a:spAutoFit/>
          </a:bodyPr>
          <a:lstStyle/>
          <a:p>
            <a:r>
              <a:rPr lang="en-GB" sz="800"/>
              <a:t>60</a:t>
            </a:r>
          </a:p>
        </p:txBody>
      </p:sp>
    </p:spTree>
    <p:extLst>
      <p:ext uri="{BB962C8B-B14F-4D97-AF65-F5344CB8AC3E}">
        <p14:creationId xmlns:p14="http://schemas.microsoft.com/office/powerpoint/2010/main" val="18645511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43B462-9B84-817A-DB2D-4CE9BD31213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C83FE946-F0D5-4577-9801-6D9C23725481}"/>
              </a:ext>
            </a:extLst>
          </p:cNvPr>
          <p:cNvSpPr txBox="1"/>
          <p:nvPr/>
        </p:nvSpPr>
        <p:spPr>
          <a:xfrm>
            <a:off x="429369" y="178904"/>
            <a:ext cx="8263890" cy="107581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4100" b="1">
                <a:latin typeface="+mj-lt"/>
                <a:ea typeface="+mj-ea"/>
                <a:cs typeface="+mj-cs"/>
              </a:rPr>
              <a:t>Program 3015 Zaštita okoliša</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sX0" fmla="*/ 0 w 8229600"/>
              <a:gd name="csY0" fmla="*/ 0 h 13716"/>
              <a:gd name="csX1" fmla="*/ 521208 w 8229600"/>
              <a:gd name="csY1" fmla="*/ 0 h 13716"/>
              <a:gd name="csX2" fmla="*/ 1371600 w 8229600"/>
              <a:gd name="csY2" fmla="*/ 0 h 13716"/>
              <a:gd name="csX3" fmla="*/ 2221992 w 8229600"/>
              <a:gd name="csY3" fmla="*/ 0 h 13716"/>
              <a:gd name="csX4" fmla="*/ 3072384 w 8229600"/>
              <a:gd name="csY4" fmla="*/ 0 h 13716"/>
              <a:gd name="csX5" fmla="*/ 3511296 w 8229600"/>
              <a:gd name="csY5" fmla="*/ 0 h 13716"/>
              <a:gd name="csX6" fmla="*/ 4114800 w 8229600"/>
              <a:gd name="csY6" fmla="*/ 0 h 13716"/>
              <a:gd name="csX7" fmla="*/ 4553712 w 8229600"/>
              <a:gd name="csY7" fmla="*/ 0 h 13716"/>
              <a:gd name="csX8" fmla="*/ 5239512 w 8229600"/>
              <a:gd name="csY8" fmla="*/ 0 h 13716"/>
              <a:gd name="csX9" fmla="*/ 5843016 w 8229600"/>
              <a:gd name="csY9" fmla="*/ 0 h 13716"/>
              <a:gd name="csX10" fmla="*/ 6611112 w 8229600"/>
              <a:gd name="csY10" fmla="*/ 0 h 13716"/>
              <a:gd name="csX11" fmla="*/ 7461504 w 8229600"/>
              <a:gd name="csY11" fmla="*/ 0 h 13716"/>
              <a:gd name="csX12" fmla="*/ 8229600 w 8229600"/>
              <a:gd name="csY12" fmla="*/ 0 h 13716"/>
              <a:gd name="csX13" fmla="*/ 8229600 w 8229600"/>
              <a:gd name="csY13" fmla="*/ 13716 h 13716"/>
              <a:gd name="csX14" fmla="*/ 7461504 w 8229600"/>
              <a:gd name="csY14" fmla="*/ 13716 h 13716"/>
              <a:gd name="csX15" fmla="*/ 6940296 w 8229600"/>
              <a:gd name="csY15" fmla="*/ 13716 h 13716"/>
              <a:gd name="csX16" fmla="*/ 6419088 w 8229600"/>
              <a:gd name="csY16" fmla="*/ 13716 h 13716"/>
              <a:gd name="csX17" fmla="*/ 5650992 w 8229600"/>
              <a:gd name="csY17" fmla="*/ 13716 h 13716"/>
              <a:gd name="csX18" fmla="*/ 5129784 w 8229600"/>
              <a:gd name="csY18" fmla="*/ 13716 h 13716"/>
              <a:gd name="csX19" fmla="*/ 4690872 w 8229600"/>
              <a:gd name="csY19" fmla="*/ 13716 h 13716"/>
              <a:gd name="csX20" fmla="*/ 4087368 w 8229600"/>
              <a:gd name="csY20" fmla="*/ 13716 h 13716"/>
              <a:gd name="csX21" fmla="*/ 3401568 w 8229600"/>
              <a:gd name="csY21" fmla="*/ 13716 h 13716"/>
              <a:gd name="csX22" fmla="*/ 2798064 w 8229600"/>
              <a:gd name="csY22" fmla="*/ 13716 h 13716"/>
              <a:gd name="csX23" fmla="*/ 2276856 w 8229600"/>
              <a:gd name="csY23" fmla="*/ 13716 h 13716"/>
              <a:gd name="csX24" fmla="*/ 1426464 w 8229600"/>
              <a:gd name="csY24" fmla="*/ 13716 h 13716"/>
              <a:gd name="csX25" fmla="*/ 740664 w 8229600"/>
              <a:gd name="csY25" fmla="*/ 13716 h 13716"/>
              <a:gd name="csX26" fmla="*/ 0 w 8229600"/>
              <a:gd name="csY26" fmla="*/ 13716 h 13716"/>
              <a:gd name="csX27" fmla="*/ 0 w 8229600"/>
              <a:gd name="csY27"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B7AFD080-6527-6625-29DD-396AC5FCBFDD}"/>
              </a:ext>
            </a:extLst>
          </p:cNvPr>
          <p:cNvSpPr txBox="1"/>
          <p:nvPr/>
        </p:nvSpPr>
        <p:spPr>
          <a:xfrm>
            <a:off x="429369" y="1553487"/>
            <a:ext cx="5035164" cy="3089379"/>
          </a:xfrm>
          <a:prstGeom prst="rect">
            <a:avLst/>
          </a:prstGeom>
        </p:spPr>
        <p:txBody>
          <a:bodyPr vert="horz" lIns="91440" tIns="45720" rIns="91440" bIns="45720" rtlCol="0" anchor="t">
            <a:normAutofit/>
          </a:bodyPr>
          <a:lstStyle/>
          <a:p>
            <a:pPr>
              <a:lnSpc>
                <a:spcPct val="90000"/>
              </a:lnSpc>
              <a:spcAft>
                <a:spcPts val="600"/>
              </a:spcAft>
            </a:pPr>
            <a:r>
              <a:rPr lang="en-US" sz="800" b="1"/>
              <a:t>Opis programa: </a:t>
            </a:r>
            <a:r>
              <a:rPr lang="en-US" sz="800"/>
              <a:t>Programom su obuhvaćene aktivnosti vezane uz zbrinjavanje i odvajanja otpada sa ciljevima zaštite okoliša i održivog razvoja. Sredstva su namijenjena provođenju projekata održivog gospodarenja otpadom te poticanju ekološke svijesti građana. </a:t>
            </a:r>
          </a:p>
          <a:p>
            <a:pPr>
              <a:lnSpc>
                <a:spcPct val="90000"/>
              </a:lnSpc>
              <a:spcAft>
                <a:spcPts val="600"/>
              </a:spcAft>
            </a:pPr>
            <a:r>
              <a:rPr lang="en-US" sz="800" b="1"/>
              <a:t>Ciljevi programa: </a:t>
            </a:r>
            <a:r>
              <a:rPr lang="en-US" sz="800"/>
              <a:t>Poticanje odvajanja otpada, smanjenje mase miješanog otpada i zbrinjavanje otpada na deponiju </a:t>
            </a:r>
            <a:r>
              <a:rPr lang="en-US" sz="800" i="1"/>
              <a:t>Treskavac.</a:t>
            </a:r>
          </a:p>
          <a:p>
            <a:pPr>
              <a:lnSpc>
                <a:spcPct val="90000"/>
              </a:lnSpc>
              <a:spcAft>
                <a:spcPts val="600"/>
              </a:spcAft>
            </a:pPr>
            <a:r>
              <a:rPr lang="en-US" sz="800" b="1"/>
              <a:t>Pod aktivnost A301510 – Ostale nespomenute aktivnosti</a:t>
            </a:r>
            <a:r>
              <a:rPr lang="en-US" sz="800" b="1" i="1"/>
              <a:t> </a:t>
            </a:r>
            <a:r>
              <a:rPr lang="en-US" sz="800"/>
              <a:t>spadaju naknada za korištenje deponija Treskavac te poticajna naknada za smanjenje količine miješanog otpada.</a:t>
            </a:r>
          </a:p>
          <a:p>
            <a:pPr>
              <a:lnSpc>
                <a:spcPct val="90000"/>
              </a:lnSpc>
              <a:spcAft>
                <a:spcPts val="600"/>
              </a:spcAft>
            </a:pPr>
            <a:r>
              <a:rPr lang="en-US" sz="800"/>
              <a:t>Sukladno dogovoru komunalnog poduzeća Ponikve (koje je do 2015. plaćalo ekološku rentu Općini Vrbnik) i jedinica lokalne samouprave (JLS) otoka Krka plaćanje ekološke rente od 2015. godine preuzimaju JLS s kojeg osnova Ponikve više neće JLS-ovima obračunavati odvoz komunalnog otpada sa javnih površina.</a:t>
            </a:r>
          </a:p>
          <a:p>
            <a:pPr>
              <a:lnSpc>
                <a:spcPct val="90000"/>
              </a:lnSpc>
              <a:spcAft>
                <a:spcPts val="600"/>
              </a:spcAft>
            </a:pPr>
            <a:r>
              <a:rPr lang="en-US" sz="800"/>
              <a:t>Naknada za smanjenje količine miješanog otpada odnosi se na rashod za plaćanje poticajne naknade za smanjenje količine miješanog komunalnog otpada temeljem Zakona o održivom gospodarenju otpadom, a radi poticanja odvajanja otpada. Osnovica za plaćanje naknade je masa prikupljenog miješanog otpada iznad propisane granice, a utvrđuje ju rješenjem Fond za zaštitu okoliša i energetsku učinkovitost u tekućoj godini za prethodnu godinu.</a:t>
            </a:r>
          </a:p>
          <a:p>
            <a:pPr>
              <a:lnSpc>
                <a:spcPct val="90000"/>
              </a:lnSpc>
              <a:spcAft>
                <a:spcPts val="600"/>
              </a:spcAft>
            </a:pPr>
            <a:r>
              <a:rPr lang="en-US" sz="800" b="1"/>
              <a:t>T301512 – Provođenje izobrazno-informativnih aktivnosti o gospodarenju otpadom u okviru kružnog gospodarstva </a:t>
            </a:r>
            <a:r>
              <a:rPr lang="en-US" sz="800"/>
              <a:t>provodi se sukladno obvezi iz članka 114. stavak 1. Zakona o gospodarenju otpadom kojim je propisano da su jedinice lokalne dužne osigurati godišnju provedbu informativnih aktivnosti u svezi gospodarenja otpadom na svojem području.  </a:t>
            </a:r>
          </a:p>
          <a:p>
            <a:pPr indent="-228600">
              <a:lnSpc>
                <a:spcPct val="90000"/>
              </a:lnSpc>
              <a:spcAft>
                <a:spcPts val="600"/>
              </a:spcAft>
              <a:buFont typeface="Arial" panose="020B0604020202020204" pitchFamily="34" charset="0"/>
              <a:buChar char="•"/>
            </a:pPr>
            <a:endParaRPr lang="en-US" sz="800" i="1"/>
          </a:p>
          <a:p>
            <a:pPr indent="-228600">
              <a:lnSpc>
                <a:spcPct val="90000"/>
              </a:lnSpc>
              <a:spcAft>
                <a:spcPts val="600"/>
              </a:spcAft>
              <a:buFont typeface="Arial" panose="020B0604020202020204" pitchFamily="34" charset="0"/>
              <a:buChar char="•"/>
            </a:pPr>
            <a:endParaRPr lang="en-US" sz="800"/>
          </a:p>
        </p:txBody>
      </p:sp>
      <p:pic>
        <p:nvPicPr>
          <p:cNvPr id="4" name="Slika 3">
            <a:extLst>
              <a:ext uri="{FF2B5EF4-FFF2-40B4-BE49-F238E27FC236}">
                <a16:creationId xmlns:a16="http://schemas.microsoft.com/office/drawing/2014/main" id="{53F6D215-CDA4-7EBC-EE64-804CEFABE3A0}"/>
              </a:ext>
            </a:extLst>
          </p:cNvPr>
          <p:cNvPicPr>
            <a:picLocks noChangeAspect="1"/>
          </p:cNvPicPr>
          <p:nvPr/>
        </p:nvPicPr>
        <p:blipFill>
          <a:blip r:embed="rId2"/>
          <a:srcRect l="-1" t="6626" r="2" b="18431"/>
          <a:stretch>
            <a:fillRect/>
          </a:stretch>
        </p:blipFill>
        <p:spPr>
          <a:xfrm>
            <a:off x="6188202" y="2374540"/>
            <a:ext cx="2955798" cy="2768960"/>
          </a:xfrm>
          <a:prstGeom prst="rect">
            <a:avLst/>
          </a:prstGeom>
        </p:spPr>
      </p:pic>
      <p:sp>
        <p:nvSpPr>
          <p:cNvPr id="6" name="TekstniOkvir 5">
            <a:extLst>
              <a:ext uri="{FF2B5EF4-FFF2-40B4-BE49-F238E27FC236}">
                <a16:creationId xmlns:a16="http://schemas.microsoft.com/office/drawing/2014/main" id="{DAAC113A-4151-3E37-D812-5866C267C614}"/>
              </a:ext>
            </a:extLst>
          </p:cNvPr>
          <p:cNvSpPr txBox="1"/>
          <p:nvPr/>
        </p:nvSpPr>
        <p:spPr>
          <a:xfrm>
            <a:off x="8568819" y="4715738"/>
            <a:ext cx="287258" cy="215444"/>
          </a:xfrm>
          <a:prstGeom prst="rect">
            <a:avLst/>
          </a:prstGeom>
          <a:noFill/>
        </p:spPr>
        <p:txBody>
          <a:bodyPr wrap="none" rtlCol="0">
            <a:spAutoFit/>
          </a:bodyPr>
          <a:lstStyle/>
          <a:p>
            <a:r>
              <a:rPr lang="en-GB" sz="800"/>
              <a:t>61</a:t>
            </a:r>
          </a:p>
        </p:txBody>
      </p:sp>
    </p:spTree>
    <p:extLst>
      <p:ext uri="{BB962C8B-B14F-4D97-AF65-F5344CB8AC3E}">
        <p14:creationId xmlns:p14="http://schemas.microsoft.com/office/powerpoint/2010/main" val="393072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2CC75B64-5FEF-2CE2-D058-E8B0B1D0171C}"/>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E1F30346-5FAE-802D-5B8C-4233D66C52C4}"/>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 name="Slika 2">
            <a:extLst>
              <a:ext uri="{FF2B5EF4-FFF2-40B4-BE49-F238E27FC236}">
                <a16:creationId xmlns:a16="http://schemas.microsoft.com/office/drawing/2014/main" id="{4A12ECA1-2F61-52B3-D76E-9328A4CB55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174" y="1182807"/>
            <a:ext cx="8115651" cy="19594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C9805B1C-1C70-C817-B3AF-8E6DB40C3787}"/>
              </a:ext>
            </a:extLst>
          </p:cNvPr>
          <p:cNvSpPr txBox="1"/>
          <p:nvPr/>
        </p:nvSpPr>
        <p:spPr>
          <a:xfrm>
            <a:off x="8568819" y="4715738"/>
            <a:ext cx="287258" cy="215444"/>
          </a:xfrm>
          <a:prstGeom prst="rect">
            <a:avLst/>
          </a:prstGeom>
          <a:noFill/>
        </p:spPr>
        <p:txBody>
          <a:bodyPr wrap="none" rtlCol="0">
            <a:spAutoFit/>
          </a:bodyPr>
          <a:lstStyle/>
          <a:p>
            <a:r>
              <a:rPr lang="en-GB" sz="800"/>
              <a:t>62</a:t>
            </a:r>
          </a:p>
        </p:txBody>
      </p:sp>
    </p:spTree>
    <p:extLst>
      <p:ext uri="{BB962C8B-B14F-4D97-AF65-F5344CB8AC3E}">
        <p14:creationId xmlns:p14="http://schemas.microsoft.com/office/powerpoint/2010/main" val="17422591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166B52-C77E-7745-FB3A-1F78741971F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07FA62E6-D50B-22FF-5DDF-880FD651A720}"/>
              </a:ext>
            </a:extLst>
          </p:cNvPr>
          <p:cNvSpPr txBox="1"/>
          <p:nvPr/>
        </p:nvSpPr>
        <p:spPr>
          <a:xfrm>
            <a:off x="429369" y="178904"/>
            <a:ext cx="8263890" cy="107581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3500" b="1">
                <a:latin typeface="+mj-lt"/>
                <a:ea typeface="+mj-ea"/>
                <a:cs typeface="+mj-cs"/>
              </a:rPr>
              <a:t>Program 3016 Razvoj i upravljanje sustava vodoopskrbe i zaštite vode</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sX0" fmla="*/ 0 w 8229600"/>
              <a:gd name="csY0" fmla="*/ 0 h 13716"/>
              <a:gd name="csX1" fmla="*/ 521208 w 8229600"/>
              <a:gd name="csY1" fmla="*/ 0 h 13716"/>
              <a:gd name="csX2" fmla="*/ 1371600 w 8229600"/>
              <a:gd name="csY2" fmla="*/ 0 h 13716"/>
              <a:gd name="csX3" fmla="*/ 2221992 w 8229600"/>
              <a:gd name="csY3" fmla="*/ 0 h 13716"/>
              <a:gd name="csX4" fmla="*/ 3072384 w 8229600"/>
              <a:gd name="csY4" fmla="*/ 0 h 13716"/>
              <a:gd name="csX5" fmla="*/ 3511296 w 8229600"/>
              <a:gd name="csY5" fmla="*/ 0 h 13716"/>
              <a:gd name="csX6" fmla="*/ 4114800 w 8229600"/>
              <a:gd name="csY6" fmla="*/ 0 h 13716"/>
              <a:gd name="csX7" fmla="*/ 4553712 w 8229600"/>
              <a:gd name="csY7" fmla="*/ 0 h 13716"/>
              <a:gd name="csX8" fmla="*/ 5239512 w 8229600"/>
              <a:gd name="csY8" fmla="*/ 0 h 13716"/>
              <a:gd name="csX9" fmla="*/ 5843016 w 8229600"/>
              <a:gd name="csY9" fmla="*/ 0 h 13716"/>
              <a:gd name="csX10" fmla="*/ 6611112 w 8229600"/>
              <a:gd name="csY10" fmla="*/ 0 h 13716"/>
              <a:gd name="csX11" fmla="*/ 7461504 w 8229600"/>
              <a:gd name="csY11" fmla="*/ 0 h 13716"/>
              <a:gd name="csX12" fmla="*/ 8229600 w 8229600"/>
              <a:gd name="csY12" fmla="*/ 0 h 13716"/>
              <a:gd name="csX13" fmla="*/ 8229600 w 8229600"/>
              <a:gd name="csY13" fmla="*/ 13716 h 13716"/>
              <a:gd name="csX14" fmla="*/ 7461504 w 8229600"/>
              <a:gd name="csY14" fmla="*/ 13716 h 13716"/>
              <a:gd name="csX15" fmla="*/ 6940296 w 8229600"/>
              <a:gd name="csY15" fmla="*/ 13716 h 13716"/>
              <a:gd name="csX16" fmla="*/ 6419088 w 8229600"/>
              <a:gd name="csY16" fmla="*/ 13716 h 13716"/>
              <a:gd name="csX17" fmla="*/ 5650992 w 8229600"/>
              <a:gd name="csY17" fmla="*/ 13716 h 13716"/>
              <a:gd name="csX18" fmla="*/ 5129784 w 8229600"/>
              <a:gd name="csY18" fmla="*/ 13716 h 13716"/>
              <a:gd name="csX19" fmla="*/ 4690872 w 8229600"/>
              <a:gd name="csY19" fmla="*/ 13716 h 13716"/>
              <a:gd name="csX20" fmla="*/ 4087368 w 8229600"/>
              <a:gd name="csY20" fmla="*/ 13716 h 13716"/>
              <a:gd name="csX21" fmla="*/ 3401568 w 8229600"/>
              <a:gd name="csY21" fmla="*/ 13716 h 13716"/>
              <a:gd name="csX22" fmla="*/ 2798064 w 8229600"/>
              <a:gd name="csY22" fmla="*/ 13716 h 13716"/>
              <a:gd name="csX23" fmla="*/ 2276856 w 8229600"/>
              <a:gd name="csY23" fmla="*/ 13716 h 13716"/>
              <a:gd name="csX24" fmla="*/ 1426464 w 8229600"/>
              <a:gd name="csY24" fmla="*/ 13716 h 13716"/>
              <a:gd name="csX25" fmla="*/ 740664 w 8229600"/>
              <a:gd name="csY25" fmla="*/ 13716 h 13716"/>
              <a:gd name="csX26" fmla="*/ 0 w 8229600"/>
              <a:gd name="csY26" fmla="*/ 13716 h 13716"/>
              <a:gd name="csX27" fmla="*/ 0 w 8229600"/>
              <a:gd name="csY27"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E1743758-6875-3092-EE2A-8276B7DFC8DA}"/>
              </a:ext>
            </a:extLst>
          </p:cNvPr>
          <p:cNvSpPr txBox="1"/>
          <p:nvPr/>
        </p:nvSpPr>
        <p:spPr>
          <a:xfrm>
            <a:off x="429369" y="1553487"/>
            <a:ext cx="5035164" cy="3089379"/>
          </a:xfrm>
          <a:prstGeom prst="rect">
            <a:avLst/>
          </a:prstGeom>
        </p:spPr>
        <p:txBody>
          <a:bodyPr vert="horz" lIns="91440" tIns="45720" rIns="91440" bIns="45720" rtlCol="0" anchor="t">
            <a:normAutofit/>
          </a:bodyPr>
          <a:lstStyle/>
          <a:p>
            <a:pPr>
              <a:lnSpc>
                <a:spcPct val="90000"/>
              </a:lnSpc>
              <a:spcAft>
                <a:spcPts val="600"/>
              </a:spcAft>
            </a:pPr>
            <a:r>
              <a:rPr lang="en-US" sz="900" b="1"/>
              <a:t>Opis programa: </a:t>
            </a:r>
            <a:r>
              <a:rPr lang="en-US" sz="900"/>
              <a:t>Programom su obuhvaćeni projekti vezani uz poboljšanje komunalnog standarda Općine Malinska-Dubašnica i otoka Krka.</a:t>
            </a:r>
          </a:p>
          <a:p>
            <a:pPr>
              <a:lnSpc>
                <a:spcPct val="90000"/>
              </a:lnSpc>
              <a:spcAft>
                <a:spcPts val="600"/>
              </a:spcAft>
            </a:pPr>
            <a:r>
              <a:rPr lang="en-US" sz="900" b="1"/>
              <a:t>Ciljevi programa: </a:t>
            </a:r>
            <a:r>
              <a:rPr lang="en-US" sz="900"/>
              <a:t>Osiguravanje ravnomjernog i cjelovitog razvitka komunalne infrastrukture na području Općine Malinska-Dubašnica, te osiguranje preduvjeta za daljnji razvoj.</a:t>
            </a:r>
            <a:r>
              <a:rPr lang="en-US" sz="900" b="1"/>
              <a:t> </a:t>
            </a:r>
            <a:endParaRPr lang="en-US" sz="900"/>
          </a:p>
          <a:p>
            <a:pPr>
              <a:lnSpc>
                <a:spcPct val="90000"/>
              </a:lnSpc>
              <a:spcAft>
                <a:spcPts val="600"/>
              </a:spcAft>
            </a:pPr>
            <a:r>
              <a:rPr lang="en-US" sz="900" b="1"/>
              <a:t>Pokazatelji uspješnosti: </a:t>
            </a:r>
            <a:r>
              <a:rPr lang="en-US" sz="900"/>
              <a:t>Izgradnja kanalizacije i vodovoda na nepokrivrenim područjima</a:t>
            </a:r>
          </a:p>
          <a:p>
            <a:pPr>
              <a:lnSpc>
                <a:spcPct val="90000"/>
              </a:lnSpc>
              <a:spcAft>
                <a:spcPts val="600"/>
              </a:spcAft>
            </a:pPr>
            <a:r>
              <a:rPr lang="en-US" sz="900" b="1"/>
              <a:t>A301605 – Projekt prikupljanja, odvodnje i pročišćavanja otpadnih voda na području otoka Krka</a:t>
            </a:r>
            <a:endParaRPr lang="en-US" sz="900"/>
          </a:p>
          <a:p>
            <a:pPr>
              <a:lnSpc>
                <a:spcPct val="90000"/>
              </a:lnSpc>
              <a:spcAft>
                <a:spcPts val="600"/>
              </a:spcAft>
            </a:pPr>
            <a:r>
              <a:rPr lang="en-US" sz="900"/>
              <a:t>Projekt prikupljanja, odvodnje i pročišćavanja otpadnih voda na području otoka Krka uključuje ulaganja u sustav odvodnje i pročišćavanja otpadnih voda na otoku Krku sa svrhom postizanja usklađenosti s Direktivom o pročišćavanju komunalnih otpadnih voda (91/271/EEC) za šest aglomeracija na otoku Krku te usporednu rekonstrukciju vodovodne mreže radi poboljšanja/optimizacije sustava javne vodoopskrbe. </a:t>
            </a:r>
          </a:p>
          <a:p>
            <a:pPr>
              <a:lnSpc>
                <a:spcPct val="90000"/>
              </a:lnSpc>
              <a:spcAft>
                <a:spcPts val="600"/>
              </a:spcAft>
            </a:pPr>
            <a:r>
              <a:rPr lang="en-US" sz="900"/>
              <a:t>U realizaciju ovog projekta uključene su sve jedinice lokalne samouprave otoka Krka i komunalno društvo Ponikve voda d.o.o.. Ukupni planirani troškovi projekta iznose 67.225.429 EUR, tj. 510.913.257,00 kn</a:t>
            </a:r>
            <a:r>
              <a:rPr lang="en-US" sz="900" i="1"/>
              <a:t>.</a:t>
            </a:r>
          </a:p>
          <a:p>
            <a:pPr indent="-228600">
              <a:lnSpc>
                <a:spcPct val="90000"/>
              </a:lnSpc>
              <a:spcAft>
                <a:spcPts val="600"/>
              </a:spcAft>
              <a:buFont typeface="Arial" panose="020B0604020202020204" pitchFamily="34" charset="0"/>
              <a:buChar char="•"/>
            </a:pPr>
            <a:endParaRPr lang="en-US" sz="900" i="1"/>
          </a:p>
          <a:p>
            <a:pPr indent="-228600">
              <a:lnSpc>
                <a:spcPct val="90000"/>
              </a:lnSpc>
              <a:spcAft>
                <a:spcPts val="600"/>
              </a:spcAft>
              <a:buFont typeface="Arial" panose="020B0604020202020204" pitchFamily="34" charset="0"/>
              <a:buChar char="•"/>
            </a:pPr>
            <a:endParaRPr lang="en-US" sz="900"/>
          </a:p>
          <a:p>
            <a:pPr indent="-228600">
              <a:lnSpc>
                <a:spcPct val="90000"/>
              </a:lnSpc>
              <a:spcAft>
                <a:spcPts val="600"/>
              </a:spcAft>
              <a:buFont typeface="Arial" panose="020B0604020202020204" pitchFamily="34" charset="0"/>
              <a:buChar char="•"/>
            </a:pPr>
            <a:endParaRPr lang="en-US" sz="900"/>
          </a:p>
        </p:txBody>
      </p:sp>
      <p:pic>
        <p:nvPicPr>
          <p:cNvPr id="4" name="Slika 3">
            <a:extLst>
              <a:ext uri="{FF2B5EF4-FFF2-40B4-BE49-F238E27FC236}">
                <a16:creationId xmlns:a16="http://schemas.microsoft.com/office/drawing/2014/main" id="{7937E03C-164E-A0DB-3D7C-15EC5B86554B}"/>
              </a:ext>
            </a:extLst>
          </p:cNvPr>
          <p:cNvPicPr>
            <a:picLocks noChangeAspect="1"/>
          </p:cNvPicPr>
          <p:nvPr/>
        </p:nvPicPr>
        <p:blipFill>
          <a:blip r:embed="rId2"/>
          <a:srcRect r="3795" b="1"/>
          <a:stretch>
            <a:fillRect/>
          </a:stretch>
        </p:blipFill>
        <p:spPr>
          <a:xfrm>
            <a:off x="5756743" y="1570482"/>
            <a:ext cx="2955798" cy="3072384"/>
          </a:xfrm>
          <a:prstGeom prst="rect">
            <a:avLst/>
          </a:prstGeom>
        </p:spPr>
      </p:pic>
      <p:sp>
        <p:nvSpPr>
          <p:cNvPr id="6" name="TekstniOkvir 5">
            <a:extLst>
              <a:ext uri="{FF2B5EF4-FFF2-40B4-BE49-F238E27FC236}">
                <a16:creationId xmlns:a16="http://schemas.microsoft.com/office/drawing/2014/main" id="{EA826346-FF5A-665E-6689-A62D880C1DBB}"/>
              </a:ext>
            </a:extLst>
          </p:cNvPr>
          <p:cNvSpPr txBox="1"/>
          <p:nvPr/>
        </p:nvSpPr>
        <p:spPr>
          <a:xfrm>
            <a:off x="8568819" y="4715738"/>
            <a:ext cx="287258" cy="215444"/>
          </a:xfrm>
          <a:prstGeom prst="rect">
            <a:avLst/>
          </a:prstGeom>
          <a:noFill/>
        </p:spPr>
        <p:txBody>
          <a:bodyPr wrap="none" rtlCol="0">
            <a:spAutoFit/>
          </a:bodyPr>
          <a:lstStyle/>
          <a:p>
            <a:r>
              <a:rPr lang="en-GB" sz="800"/>
              <a:t>63</a:t>
            </a:r>
          </a:p>
        </p:txBody>
      </p:sp>
    </p:spTree>
    <p:extLst>
      <p:ext uri="{BB962C8B-B14F-4D97-AF65-F5344CB8AC3E}">
        <p14:creationId xmlns:p14="http://schemas.microsoft.com/office/powerpoint/2010/main" val="30443492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DB481-A787-F8B9-8854-C35F51687DB6}"/>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471D7C83-44BE-0D03-AE27-CF7ABDAB7222}"/>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16</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Razvoj i upravljanje sustava vodoopskrbe i zaštite vode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C714F9D3-7A60-3D0C-79E3-18B32A455B1E}"/>
              </a:ext>
            </a:extLst>
          </p:cNvPr>
          <p:cNvSpPr txBox="1"/>
          <p:nvPr/>
        </p:nvSpPr>
        <p:spPr>
          <a:xfrm>
            <a:off x="457200" y="931745"/>
            <a:ext cx="8229600" cy="451229"/>
          </a:xfrm>
          <a:prstGeom prst="rect">
            <a:avLst/>
          </a:prstGeom>
          <a:noFill/>
          <a:ln/>
        </p:spPr>
        <p:txBody>
          <a:bodyPr wrap="square" lIns="0" tIns="0" rIns="0" bIns="0" rtlCol="0" anchor="ctr"/>
          <a:lstStyle/>
          <a:p>
            <a:r>
              <a:rPr lang="hr-HR" sz="1200" i="1"/>
              <a:t>Model sudjelovanja u sredstvima:</a:t>
            </a:r>
            <a:endParaRPr lang="en-GB" sz="1200" i="1"/>
          </a:p>
          <a:p>
            <a:endParaRPr lang="en-GB" sz="1200"/>
          </a:p>
        </p:txBody>
      </p:sp>
      <p:graphicFrame>
        <p:nvGraphicFramePr>
          <p:cNvPr id="2" name="Tablica 1">
            <a:extLst>
              <a:ext uri="{FF2B5EF4-FFF2-40B4-BE49-F238E27FC236}">
                <a16:creationId xmlns:a16="http://schemas.microsoft.com/office/drawing/2014/main" id="{A08C116E-E21F-6F1F-C5E3-27769828CD74}"/>
              </a:ext>
            </a:extLst>
          </p:cNvPr>
          <p:cNvGraphicFramePr>
            <a:graphicFrameLocks noGrp="1"/>
          </p:cNvGraphicFramePr>
          <p:nvPr>
            <p:extLst>
              <p:ext uri="{D42A27DB-BD31-4B8C-83A1-F6EECF244321}">
                <p14:modId xmlns:p14="http://schemas.microsoft.com/office/powerpoint/2010/main" val="1905758791"/>
              </p:ext>
            </p:extLst>
          </p:nvPr>
        </p:nvGraphicFramePr>
        <p:xfrm>
          <a:off x="457200" y="1235803"/>
          <a:ext cx="6927677" cy="1474470"/>
        </p:xfrm>
        <a:graphic>
          <a:graphicData uri="http://schemas.openxmlformats.org/drawingml/2006/table">
            <a:tbl>
              <a:tblPr firstRow="1" firstCol="1" bandRow="1">
                <a:tableStyleId>{5C22544A-7EE6-4342-B048-85BDC9FD1C3A}</a:tableStyleId>
              </a:tblPr>
              <a:tblGrid>
                <a:gridCol w="346384">
                  <a:extLst>
                    <a:ext uri="{9D8B030D-6E8A-4147-A177-3AD203B41FA5}">
                      <a16:colId xmlns:a16="http://schemas.microsoft.com/office/drawing/2014/main" val="3918906593"/>
                    </a:ext>
                  </a:extLst>
                </a:gridCol>
                <a:gridCol w="3523417">
                  <a:extLst>
                    <a:ext uri="{9D8B030D-6E8A-4147-A177-3AD203B41FA5}">
                      <a16:colId xmlns:a16="http://schemas.microsoft.com/office/drawing/2014/main" val="1440583945"/>
                    </a:ext>
                  </a:extLst>
                </a:gridCol>
                <a:gridCol w="1069633">
                  <a:extLst>
                    <a:ext uri="{9D8B030D-6E8A-4147-A177-3AD203B41FA5}">
                      <a16:colId xmlns:a16="http://schemas.microsoft.com/office/drawing/2014/main" val="3190618439"/>
                    </a:ext>
                  </a:extLst>
                </a:gridCol>
                <a:gridCol w="1988243">
                  <a:extLst>
                    <a:ext uri="{9D8B030D-6E8A-4147-A177-3AD203B41FA5}">
                      <a16:colId xmlns:a16="http://schemas.microsoft.com/office/drawing/2014/main" val="277633484"/>
                    </a:ext>
                  </a:extLst>
                </a:gridCol>
              </a:tblGrid>
              <a:tr h="0">
                <a:tc>
                  <a:txBody>
                    <a:bodyPr/>
                    <a:lstStyle/>
                    <a:p>
                      <a:pPr marL="158750" algn="just">
                        <a:lnSpc>
                          <a:spcPct val="115000"/>
                        </a:lnSpc>
                        <a:spcAft>
                          <a:spcPts val="1000"/>
                        </a:spcAft>
                        <a:buNone/>
                      </a:pPr>
                      <a:r>
                        <a:rPr lang="hr-HR" sz="1100">
                          <a:effectLst/>
                        </a:rPr>
                        <a:t>1.</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sredstva EU fonda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72,25%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48.993.120 EUR</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21479769"/>
                  </a:ext>
                </a:extLst>
              </a:tr>
              <a:tr h="0">
                <a:tc>
                  <a:txBody>
                    <a:bodyPr/>
                    <a:lstStyle/>
                    <a:p>
                      <a:pPr marL="158750" algn="just">
                        <a:lnSpc>
                          <a:spcPct val="115000"/>
                        </a:lnSpc>
                        <a:spcAft>
                          <a:spcPts val="1000"/>
                        </a:spcAft>
                        <a:buNone/>
                      </a:pPr>
                      <a:r>
                        <a:rPr lang="hr-HR" sz="1100">
                          <a:effectLst/>
                        </a:rPr>
                        <a:t>2.</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domaća sredstva</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27,75%</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18.816.723 EUR</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78940908"/>
                  </a:ext>
                </a:extLst>
              </a:tr>
              <a:tr h="0">
                <a:tc>
                  <a:txBody>
                    <a:bodyPr/>
                    <a:lstStyle/>
                    <a:p>
                      <a:pPr marL="1371600" algn="just">
                        <a:lnSpc>
                          <a:spcPct val="115000"/>
                        </a:lnSpc>
                        <a:spcAft>
                          <a:spcPts val="1000"/>
                        </a:spcAft>
                        <a:buNone/>
                      </a:pPr>
                      <a:r>
                        <a:rPr lang="hr-HR" sz="1100">
                          <a:effectLst/>
                        </a:rPr>
                        <a:t>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371600" algn="just">
                        <a:lnSpc>
                          <a:spcPct val="115000"/>
                        </a:lnSpc>
                        <a:spcAft>
                          <a:spcPts val="1000"/>
                        </a:spcAft>
                        <a:buNone/>
                      </a:pPr>
                      <a:r>
                        <a:rPr lang="hr-HR" sz="1100">
                          <a:effectLst/>
                        </a:rPr>
                        <a:t>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od čega</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371600" algn="just">
                        <a:lnSpc>
                          <a:spcPct val="115000"/>
                        </a:lnSpc>
                        <a:spcAft>
                          <a:spcPts val="1000"/>
                        </a:spcAft>
                        <a:buNone/>
                      </a:pPr>
                      <a:r>
                        <a:rPr lang="hr-HR" sz="1100">
                          <a:effectLst/>
                        </a:rPr>
                        <a:t>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49679017"/>
                  </a:ext>
                </a:extLst>
              </a:tr>
              <a:tr h="0">
                <a:tc>
                  <a:txBody>
                    <a:bodyPr/>
                    <a:lstStyle/>
                    <a:p>
                      <a:pPr marL="1371600" algn="just">
                        <a:lnSpc>
                          <a:spcPct val="115000"/>
                        </a:lnSpc>
                        <a:spcAft>
                          <a:spcPts val="1000"/>
                        </a:spcAft>
                        <a:buNone/>
                      </a:pPr>
                      <a:r>
                        <a:rPr lang="hr-HR" sz="1100">
                          <a:effectLst/>
                        </a:rPr>
                        <a:t>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državni proračun</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9,25%</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6.272.240 EUR</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49088225"/>
                  </a:ext>
                </a:extLst>
              </a:tr>
              <a:tr h="0">
                <a:tc>
                  <a:txBody>
                    <a:bodyPr/>
                    <a:lstStyle/>
                    <a:p>
                      <a:pPr marL="1371600" algn="just">
                        <a:lnSpc>
                          <a:spcPct val="115000"/>
                        </a:lnSpc>
                        <a:spcAft>
                          <a:spcPts val="1000"/>
                        </a:spcAft>
                        <a:buNone/>
                      </a:pPr>
                      <a:r>
                        <a:rPr lang="hr-HR" sz="1100">
                          <a:effectLst/>
                        </a:rPr>
                        <a:t>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Hrvatske vode</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9,25%</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6.272.240 EUR</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32293487"/>
                  </a:ext>
                </a:extLst>
              </a:tr>
              <a:tr h="0">
                <a:tc>
                  <a:txBody>
                    <a:bodyPr/>
                    <a:lstStyle/>
                    <a:p>
                      <a:pPr marL="1371600" algn="just">
                        <a:lnSpc>
                          <a:spcPct val="115000"/>
                        </a:lnSpc>
                        <a:spcAft>
                          <a:spcPts val="1000"/>
                        </a:spcAft>
                        <a:buNone/>
                      </a:pPr>
                      <a:r>
                        <a:rPr lang="hr-HR" sz="1100">
                          <a:effectLst/>
                        </a:rPr>
                        <a:t>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JLS i Ponikve voda d.o.o. (otočni dio)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9,25%</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6.272.240 EUR</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32595378"/>
                  </a:ext>
                </a:extLst>
              </a:tr>
            </a:tbl>
          </a:graphicData>
        </a:graphic>
      </p:graphicFrame>
      <p:sp>
        <p:nvSpPr>
          <p:cNvPr id="6" name="TekstniOkvir 5">
            <a:extLst>
              <a:ext uri="{FF2B5EF4-FFF2-40B4-BE49-F238E27FC236}">
                <a16:creationId xmlns:a16="http://schemas.microsoft.com/office/drawing/2014/main" id="{3C2F1559-29FA-9C4B-6059-CC7C113C7AB7}"/>
              </a:ext>
            </a:extLst>
          </p:cNvPr>
          <p:cNvSpPr txBox="1"/>
          <p:nvPr/>
        </p:nvSpPr>
        <p:spPr>
          <a:xfrm>
            <a:off x="457200" y="2814306"/>
            <a:ext cx="8486632" cy="276999"/>
          </a:xfrm>
          <a:prstGeom prst="rect">
            <a:avLst/>
          </a:prstGeom>
          <a:noFill/>
        </p:spPr>
        <p:txBody>
          <a:bodyPr wrap="square">
            <a:spAutoFit/>
          </a:bodyPr>
          <a:lstStyle/>
          <a:p>
            <a:pPr algn="just">
              <a:lnSpc>
                <a:spcPct val="100000"/>
              </a:lnSpc>
              <a:spcAft>
                <a:spcPts val="1000"/>
              </a:spcAft>
              <a:buNone/>
            </a:pPr>
            <a:r>
              <a:rPr lang="hr-HR" sz="1200" i="1">
                <a:solidFill>
                  <a:schemeClr val="tx1"/>
                </a:solidFill>
                <a:effectLst/>
                <a:latin typeface="+mn-lt"/>
                <a:ea typeface="Times New Roman" panose="02020603050405020304" pitchFamily="18" charset="0"/>
                <a:cs typeface="Calibri" panose="020F0502020204030204" pitchFamily="34" charset="0"/>
              </a:rPr>
              <a:t>Udio otočnog dijela (JLS i Ponikve voda d.o.o.) od 6.272.240 EUR u sufinanciranju projekta je:</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7" name="Tablica 6">
            <a:extLst>
              <a:ext uri="{FF2B5EF4-FFF2-40B4-BE49-F238E27FC236}">
                <a16:creationId xmlns:a16="http://schemas.microsoft.com/office/drawing/2014/main" id="{561AB1D3-509C-1EC4-1544-73E0F5C0ECA8}"/>
              </a:ext>
            </a:extLst>
          </p:cNvPr>
          <p:cNvGraphicFramePr>
            <a:graphicFrameLocks noGrp="1"/>
          </p:cNvGraphicFramePr>
          <p:nvPr>
            <p:extLst>
              <p:ext uri="{D42A27DB-BD31-4B8C-83A1-F6EECF244321}">
                <p14:modId xmlns:p14="http://schemas.microsoft.com/office/powerpoint/2010/main" val="1959275622"/>
              </p:ext>
            </p:extLst>
          </p:nvPr>
        </p:nvGraphicFramePr>
        <p:xfrm>
          <a:off x="457199" y="3170238"/>
          <a:ext cx="6927677" cy="748538"/>
        </p:xfrm>
        <a:graphic>
          <a:graphicData uri="http://schemas.openxmlformats.org/drawingml/2006/table">
            <a:tbl>
              <a:tblPr firstRow="1" firstCol="1" bandRow="1">
                <a:tableStyleId>{5C22544A-7EE6-4342-B048-85BDC9FD1C3A}</a:tableStyleId>
              </a:tblPr>
              <a:tblGrid>
                <a:gridCol w="346384">
                  <a:extLst>
                    <a:ext uri="{9D8B030D-6E8A-4147-A177-3AD203B41FA5}">
                      <a16:colId xmlns:a16="http://schemas.microsoft.com/office/drawing/2014/main" val="2083736219"/>
                    </a:ext>
                  </a:extLst>
                </a:gridCol>
                <a:gridCol w="3523417">
                  <a:extLst>
                    <a:ext uri="{9D8B030D-6E8A-4147-A177-3AD203B41FA5}">
                      <a16:colId xmlns:a16="http://schemas.microsoft.com/office/drawing/2014/main" val="3705257777"/>
                    </a:ext>
                  </a:extLst>
                </a:gridCol>
                <a:gridCol w="1069633">
                  <a:extLst>
                    <a:ext uri="{9D8B030D-6E8A-4147-A177-3AD203B41FA5}">
                      <a16:colId xmlns:a16="http://schemas.microsoft.com/office/drawing/2014/main" val="1421764813"/>
                    </a:ext>
                  </a:extLst>
                </a:gridCol>
                <a:gridCol w="1988243">
                  <a:extLst>
                    <a:ext uri="{9D8B030D-6E8A-4147-A177-3AD203B41FA5}">
                      <a16:colId xmlns:a16="http://schemas.microsoft.com/office/drawing/2014/main" val="3766671733"/>
                    </a:ext>
                  </a:extLst>
                </a:gridCol>
              </a:tblGrid>
              <a:tr h="0">
                <a:tc>
                  <a:txBody>
                    <a:bodyPr/>
                    <a:lstStyle/>
                    <a:p>
                      <a:pPr marL="158750" algn="just">
                        <a:lnSpc>
                          <a:spcPct val="115000"/>
                        </a:lnSpc>
                        <a:spcAft>
                          <a:spcPts val="1000"/>
                        </a:spcAft>
                        <a:buNone/>
                      </a:pPr>
                      <a:r>
                        <a:rPr lang="hr-HR" sz="1100">
                          <a:effectLst/>
                        </a:rPr>
                        <a:t>1.</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JLS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89,73%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5.628.082 EUR</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07977373"/>
                  </a:ext>
                </a:extLst>
              </a:tr>
              <a:tr h="0">
                <a:tc>
                  <a:txBody>
                    <a:bodyPr/>
                    <a:lstStyle/>
                    <a:p>
                      <a:pPr marL="158750" algn="just">
                        <a:lnSpc>
                          <a:spcPct val="115000"/>
                        </a:lnSpc>
                        <a:spcAft>
                          <a:spcPts val="1000"/>
                        </a:spcAft>
                        <a:buNone/>
                      </a:pPr>
                      <a:r>
                        <a:rPr lang="hr-HR" sz="1100">
                          <a:effectLst/>
                        </a:rPr>
                        <a:t>2.</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Ponikve voda d.o.o.</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10,27% </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58750" algn="just">
                        <a:lnSpc>
                          <a:spcPct val="115000"/>
                        </a:lnSpc>
                        <a:spcAft>
                          <a:spcPts val="1000"/>
                        </a:spcAft>
                        <a:buNone/>
                      </a:pPr>
                      <a:r>
                        <a:rPr lang="hr-HR" sz="1100">
                          <a:effectLst/>
                        </a:rPr>
                        <a:t>644.158 EUR</a:t>
                      </a:r>
                      <a:endParaRPr lang="en-GB"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7409257"/>
                  </a:ext>
                </a:extLst>
              </a:tr>
            </a:tbl>
          </a:graphicData>
        </a:graphic>
      </p:graphicFrame>
      <p:sp>
        <p:nvSpPr>
          <p:cNvPr id="8" name="TekstniOkvir 7">
            <a:extLst>
              <a:ext uri="{FF2B5EF4-FFF2-40B4-BE49-F238E27FC236}">
                <a16:creationId xmlns:a16="http://schemas.microsoft.com/office/drawing/2014/main" id="{C22A8014-0C44-EBDC-B130-9A02F585CEDA}"/>
              </a:ext>
            </a:extLst>
          </p:cNvPr>
          <p:cNvSpPr txBox="1"/>
          <p:nvPr/>
        </p:nvSpPr>
        <p:spPr>
          <a:xfrm>
            <a:off x="8568819" y="4715738"/>
            <a:ext cx="287258" cy="215444"/>
          </a:xfrm>
          <a:prstGeom prst="rect">
            <a:avLst/>
          </a:prstGeom>
          <a:noFill/>
        </p:spPr>
        <p:txBody>
          <a:bodyPr wrap="none" rtlCol="0">
            <a:spAutoFit/>
          </a:bodyPr>
          <a:lstStyle/>
          <a:p>
            <a:r>
              <a:rPr lang="en-GB" sz="800"/>
              <a:t>64</a:t>
            </a:r>
          </a:p>
        </p:txBody>
      </p:sp>
    </p:spTree>
    <p:extLst>
      <p:ext uri="{BB962C8B-B14F-4D97-AF65-F5344CB8AC3E}">
        <p14:creationId xmlns:p14="http://schemas.microsoft.com/office/powerpoint/2010/main" val="23378495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36CBF-AA1B-0E5B-2976-29B5A24BA631}"/>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31E46AEE-F5DF-56C6-2DED-49EF7D6F47F0}"/>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16</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Razvoj i upravljanje sustava vodoopskrbe i zaštite vode</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9EBAD395-00A3-980D-2FBF-592909E72456}"/>
              </a:ext>
            </a:extLst>
          </p:cNvPr>
          <p:cNvSpPr txBox="1"/>
          <p:nvPr/>
        </p:nvSpPr>
        <p:spPr>
          <a:xfrm>
            <a:off x="457200" y="850710"/>
            <a:ext cx="8229600" cy="4132202"/>
          </a:xfrm>
          <a:prstGeom prst="rect">
            <a:avLst/>
          </a:prstGeom>
          <a:noFill/>
          <a:ln/>
        </p:spPr>
        <p:txBody>
          <a:bodyPr wrap="square" lIns="0" tIns="0" rIns="0" bIns="0" rtlCol="0" anchor="ctr"/>
          <a:lstStyle/>
          <a:p>
            <a:pPr algn="just"/>
            <a:r>
              <a:rPr lang="hr-HR" sz="1200"/>
              <a:t>Udio koji se odnosi na jedinice lokalne samouprave ostvaruje se iz kreditnog zaduženja kod Hrvatske banke za obnovu i razvitak, pod sljedećim uvjetima: </a:t>
            </a:r>
            <a:endParaRPr lang="en-GB" sz="1200"/>
          </a:p>
          <a:p>
            <a:pPr algn="just"/>
            <a:r>
              <a:rPr lang="hr-HR" sz="1200"/>
              <a:t>-ukupan iznos kredita: 5.972.526,37 EUR (45.000.000,00 kn)</a:t>
            </a:r>
            <a:endParaRPr lang="en-GB" sz="1200"/>
          </a:p>
          <a:p>
            <a:pPr algn="just"/>
            <a:r>
              <a:rPr lang="hr-HR" sz="1200"/>
              <a:t>-korištenje kredita do 30.06.2020. koji je ujedno i datum prijenosa kredita u otplatu, broj korištenja ograničava se na 40 korištenja</a:t>
            </a:r>
            <a:endParaRPr lang="en-GB" sz="1200"/>
          </a:p>
          <a:p>
            <a:pPr algn="just"/>
            <a:r>
              <a:rPr lang="hr-HR" sz="1200"/>
              <a:t>-rok otplate: 20 jednakih polugodišnjih rata od kojih prva dospijeva na naplatu 31.12.2020., a zadnja 30.06.2030. godine</a:t>
            </a:r>
            <a:endParaRPr lang="en-GB" sz="1200"/>
          </a:p>
          <a:p>
            <a:pPr algn="just"/>
            <a:r>
              <a:rPr lang="hr-HR" sz="1200"/>
              <a:t>-kamatna stopa: 2,50%, fiksna, obračunava se polugodišnje</a:t>
            </a:r>
            <a:endParaRPr lang="en-GB" sz="1200"/>
          </a:p>
          <a:p>
            <a:pPr algn="just"/>
            <a:r>
              <a:rPr lang="hr-HR" sz="1200"/>
              <a:t>-interkalarna kamata u visini redovne, kamate se obračunavaju i naplaćuju kvartalno</a:t>
            </a:r>
            <a:endParaRPr lang="en-GB" sz="1200"/>
          </a:p>
          <a:p>
            <a:pPr algn="just"/>
            <a:r>
              <a:rPr lang="hr-HR" sz="1200"/>
              <a:t>-naknada za obradu kredita: 0,8% jednokratno</a:t>
            </a:r>
            <a:endParaRPr lang="en-GB" sz="1200"/>
          </a:p>
          <a:p>
            <a:pPr algn="just"/>
            <a:r>
              <a:rPr lang="hr-HR" sz="1200"/>
              <a:t>Udio Općine Malinska-Dubašnica u navedenom kreditu je 1.141.349,79 EUR (8.599.500,00 kn), što čini pripadajući iznos od 19,11% od ugovorenog kredita u iznosu od 5.972.526,37 EUR (45.000.000,00 kn), uvećano za pripadajuću kamatu, naknade i troškove.</a:t>
            </a:r>
            <a:endParaRPr lang="en-GB" sz="1200"/>
          </a:p>
          <a:p>
            <a:pPr algn="just"/>
            <a:r>
              <a:rPr lang="hr-HR" sz="1200" i="1"/>
              <a:t> </a:t>
            </a:r>
            <a:endParaRPr lang="en-GB" sz="1200"/>
          </a:p>
          <a:p>
            <a:pPr algn="just"/>
            <a:r>
              <a:rPr lang="hr-HR" sz="1200"/>
              <a:t>Za uključenje u projekt bilo je potrebno donijeti Odluku o prihvaćanju projekta i Pisma namjere o suradnji koja se dostavlja uz aplikaciju za EU sredstva. Navedena Odluka o prihvaćanju Projekta „Sustav prikupljanja, odvodnje i pročišćavanja otpadnih voda otoka Krka za sufinanciranje EU sredstvima“ te pismo namjere donesena je na sjednici Općinskog Vijeća Općine Malinska-Dubašnica dana 9. travnja 2015. godine.</a:t>
            </a:r>
            <a:endParaRPr lang="en-GB" sz="1200"/>
          </a:p>
          <a:p>
            <a:pPr algn="just"/>
            <a:r>
              <a:rPr lang="hr-HR" sz="1200"/>
              <a:t>Ovom pozicijom predviđena su sredstva za otplatu kamata kredita, u iznosu od 20.500,00 EUR.</a:t>
            </a:r>
            <a:endParaRPr lang="en-GB" sz="1200"/>
          </a:p>
          <a:p>
            <a:pPr algn="just"/>
            <a:r>
              <a:rPr lang="hr-HR" sz="1200" b="1" i="1"/>
              <a:t> </a:t>
            </a:r>
            <a:endParaRPr lang="en-GB" sz="1200"/>
          </a:p>
          <a:p>
            <a:pPr algn="just"/>
            <a:r>
              <a:rPr lang="hr-HR" sz="1200" b="1"/>
              <a:t>K301602 – Dionice i udjeli u glavnici trgovačkog društva Ponikve </a:t>
            </a:r>
            <a:endParaRPr lang="en-GB" sz="1200"/>
          </a:p>
          <a:p>
            <a:pPr algn="just"/>
            <a:r>
              <a:rPr lang="hr-HR" sz="1200"/>
              <a:t>Planirani iznos odnosi se na financiranje izgradnje fekalne kanalizacije Kremenići, izgradnja vodovoda u Strilčić, izrada dokumentacije za sanitarni kolektor Put Haludova, izgradnja kanalizacije u Sv. Antonu, te glavnice za otplatu kredita Ponikve voda d.o.o. za projekt prikupljanja, odvodnje i pročišćavanje otpadnih voda na području Otoka Krka. </a:t>
            </a:r>
            <a:endParaRPr lang="en-GB" sz="1200"/>
          </a:p>
        </p:txBody>
      </p:sp>
      <p:sp>
        <p:nvSpPr>
          <p:cNvPr id="4" name="TekstniOkvir 3">
            <a:extLst>
              <a:ext uri="{FF2B5EF4-FFF2-40B4-BE49-F238E27FC236}">
                <a16:creationId xmlns:a16="http://schemas.microsoft.com/office/drawing/2014/main" id="{DCE480C6-19ED-274A-2811-1870D2A78924}"/>
              </a:ext>
            </a:extLst>
          </p:cNvPr>
          <p:cNvSpPr txBox="1"/>
          <p:nvPr/>
        </p:nvSpPr>
        <p:spPr>
          <a:xfrm>
            <a:off x="8568819" y="4715738"/>
            <a:ext cx="287258" cy="215444"/>
          </a:xfrm>
          <a:prstGeom prst="rect">
            <a:avLst/>
          </a:prstGeom>
          <a:noFill/>
        </p:spPr>
        <p:txBody>
          <a:bodyPr wrap="none" rtlCol="0">
            <a:spAutoFit/>
          </a:bodyPr>
          <a:lstStyle/>
          <a:p>
            <a:r>
              <a:rPr lang="en-GB" sz="800"/>
              <a:t>65</a:t>
            </a:r>
          </a:p>
        </p:txBody>
      </p:sp>
    </p:spTree>
    <p:extLst>
      <p:ext uri="{BB962C8B-B14F-4D97-AF65-F5344CB8AC3E}">
        <p14:creationId xmlns:p14="http://schemas.microsoft.com/office/powerpoint/2010/main" val="21126848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D26AFEBE-1C63-25FA-64A1-57725E4B1D09}"/>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53B070F1-B64E-39CD-95C5-FBE8469280C9}"/>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 name="Slika 1">
            <a:extLst>
              <a:ext uri="{FF2B5EF4-FFF2-40B4-BE49-F238E27FC236}">
                <a16:creationId xmlns:a16="http://schemas.microsoft.com/office/drawing/2014/main" id="{E863FA7D-0833-9226-6D52-277B28361D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823" y="1141863"/>
            <a:ext cx="7918354" cy="2137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124F3477-D5CA-018E-3BA8-074D014C8B48}"/>
              </a:ext>
            </a:extLst>
          </p:cNvPr>
          <p:cNvSpPr txBox="1"/>
          <p:nvPr/>
        </p:nvSpPr>
        <p:spPr>
          <a:xfrm>
            <a:off x="8568819" y="4715738"/>
            <a:ext cx="287258" cy="215444"/>
          </a:xfrm>
          <a:prstGeom prst="rect">
            <a:avLst/>
          </a:prstGeom>
          <a:noFill/>
        </p:spPr>
        <p:txBody>
          <a:bodyPr wrap="none" rtlCol="0">
            <a:spAutoFit/>
          </a:bodyPr>
          <a:lstStyle/>
          <a:p>
            <a:r>
              <a:rPr lang="en-GB" sz="800"/>
              <a:t>66</a:t>
            </a:r>
          </a:p>
        </p:txBody>
      </p:sp>
    </p:spTree>
    <p:extLst>
      <p:ext uri="{BB962C8B-B14F-4D97-AF65-F5344CB8AC3E}">
        <p14:creationId xmlns:p14="http://schemas.microsoft.com/office/powerpoint/2010/main" val="35971479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054E8D-3690-32F8-0DD3-F432E072083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AB14879C-798B-FD6E-68F3-DE0389A89C85}"/>
              </a:ext>
            </a:extLst>
          </p:cNvPr>
          <p:cNvSpPr txBox="1"/>
          <p:nvPr/>
        </p:nvSpPr>
        <p:spPr>
          <a:xfrm>
            <a:off x="480060" y="244026"/>
            <a:ext cx="3276451" cy="146763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2900" b="1">
                <a:latin typeface="+mj-lt"/>
                <a:ea typeface="+mj-ea"/>
                <a:cs typeface="+mj-cs"/>
              </a:rPr>
              <a:t>Program 3017 Upravljanje pomorskim dobrom</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sX0" fmla="*/ 0 w 2606040"/>
              <a:gd name="csY0" fmla="*/ 0 h 13716"/>
              <a:gd name="csX1" fmla="*/ 625450 w 2606040"/>
              <a:gd name="csY1" fmla="*/ 0 h 13716"/>
              <a:gd name="csX2" fmla="*/ 1224839 w 2606040"/>
              <a:gd name="csY2" fmla="*/ 0 h 13716"/>
              <a:gd name="csX3" fmla="*/ 1824228 w 2606040"/>
              <a:gd name="csY3" fmla="*/ 0 h 13716"/>
              <a:gd name="csX4" fmla="*/ 2606040 w 2606040"/>
              <a:gd name="csY4" fmla="*/ 0 h 13716"/>
              <a:gd name="csX5" fmla="*/ 2606040 w 2606040"/>
              <a:gd name="csY5" fmla="*/ 13716 h 13716"/>
              <a:gd name="csX6" fmla="*/ 1902409 w 2606040"/>
              <a:gd name="csY6" fmla="*/ 13716 h 13716"/>
              <a:gd name="csX7" fmla="*/ 1276960 w 2606040"/>
              <a:gd name="csY7" fmla="*/ 13716 h 13716"/>
              <a:gd name="csX8" fmla="*/ 677570 w 2606040"/>
              <a:gd name="csY8" fmla="*/ 13716 h 13716"/>
              <a:gd name="csX9" fmla="*/ 0 w 2606040"/>
              <a:gd name="csY9" fmla="*/ 13716 h 13716"/>
              <a:gd name="csX10" fmla="*/ 0 w 260604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0D13BE0C-C3FF-1DFA-F0BB-5DBC00322D1C}"/>
              </a:ext>
            </a:extLst>
          </p:cNvPr>
          <p:cNvSpPr txBox="1"/>
          <p:nvPr/>
        </p:nvSpPr>
        <p:spPr>
          <a:xfrm>
            <a:off x="480060" y="2154674"/>
            <a:ext cx="3182691" cy="2490501"/>
          </a:xfrm>
          <a:prstGeom prst="rect">
            <a:avLst/>
          </a:prstGeom>
        </p:spPr>
        <p:txBody>
          <a:bodyPr vert="horz" lIns="91440" tIns="45720" rIns="91440" bIns="45720" rtlCol="0">
            <a:normAutofit/>
          </a:bodyPr>
          <a:lstStyle/>
          <a:p>
            <a:pPr>
              <a:lnSpc>
                <a:spcPct val="90000"/>
              </a:lnSpc>
              <a:spcAft>
                <a:spcPts val="600"/>
              </a:spcAft>
            </a:pPr>
            <a:r>
              <a:rPr lang="en-US" sz="600" b="1"/>
              <a:t>Opis programa: </a:t>
            </a:r>
            <a:r>
              <a:rPr lang="en-US" sz="600"/>
              <a:t>Programom su obuhvaćeni projekti vezani uz održavanje i izgradnju objekata na pomorskom dobru. Općina Malinska-Dubašnica nastaviti će s redovnim programima održavanja i upravljanja pomorskom infrastrukturom za koju je preuzela obvezu. U suradnji sa Županijskom lučkom upravom i državnim tijela raditi će se na obnovi i rekonstrukciji postojeće infrastrukture i izgradnji nove. </a:t>
            </a:r>
          </a:p>
          <a:p>
            <a:pPr>
              <a:lnSpc>
                <a:spcPct val="90000"/>
              </a:lnSpc>
              <a:spcAft>
                <a:spcPts val="600"/>
              </a:spcAft>
            </a:pPr>
            <a:r>
              <a:rPr lang="en-US" sz="600" b="1"/>
              <a:t>Ciljevi programa: </a:t>
            </a:r>
            <a:r>
              <a:rPr lang="en-US" sz="600"/>
              <a:t>Očuvati i unaprijediti prirodne i gospodarske vrijednosti obalnog područja, omogućiti sigurnu, funkcionalnu i uređenu obalu.</a:t>
            </a:r>
            <a:r>
              <a:rPr lang="en-US" sz="600" b="1"/>
              <a:t> </a:t>
            </a:r>
            <a:r>
              <a:rPr lang="en-US" sz="600"/>
              <a:t>Glavni ciljevi programa su održavanje morske obale, sanacija sunčališnih površina i mulića, dohranjivanje plaže pijeskom, održavanje ograda, uređaja te opreme na plažama, čišćenje plaža. </a:t>
            </a:r>
          </a:p>
          <a:p>
            <a:pPr>
              <a:lnSpc>
                <a:spcPct val="90000"/>
              </a:lnSpc>
              <a:spcAft>
                <a:spcPts val="600"/>
              </a:spcAft>
            </a:pPr>
            <a:r>
              <a:rPr lang="en-US" sz="600" b="1"/>
              <a:t>Pokazatelji uspješnosti: </a:t>
            </a:r>
            <a:r>
              <a:rPr lang="en-US" sz="600"/>
              <a:t>broj održavanih lokacija pomorskog dobra te učestalost provedbe održavanja.</a:t>
            </a:r>
          </a:p>
          <a:p>
            <a:pPr>
              <a:lnSpc>
                <a:spcPct val="90000"/>
              </a:lnSpc>
              <a:spcAft>
                <a:spcPts val="600"/>
              </a:spcAft>
            </a:pPr>
            <a:r>
              <a:rPr lang="en-US" sz="600"/>
              <a:t>Što se tiče same izgradnja objekata na pomorskom dobru planirane su slijedeće aktivnosti:  </a:t>
            </a:r>
          </a:p>
          <a:p>
            <a:pPr>
              <a:lnSpc>
                <a:spcPct val="90000"/>
              </a:lnSpc>
              <a:spcAft>
                <a:spcPts val="600"/>
              </a:spcAft>
            </a:pPr>
            <a:r>
              <a:rPr lang="en-US" sz="600"/>
              <a:t>- projektiranje i izvođenje radova na uređenju plaže Cuklićevo</a:t>
            </a:r>
          </a:p>
          <a:p>
            <a:pPr>
              <a:lnSpc>
                <a:spcPct val="90000"/>
              </a:lnSpc>
              <a:spcAft>
                <a:spcPts val="600"/>
              </a:spcAft>
            </a:pPr>
            <a:r>
              <a:rPr lang="en-US" sz="600"/>
              <a:t>- projektiranje i izvođenje radova na uređenju plaže Vruja</a:t>
            </a:r>
          </a:p>
          <a:p>
            <a:pPr>
              <a:lnSpc>
                <a:spcPct val="90000"/>
              </a:lnSpc>
              <a:spcAft>
                <a:spcPts val="600"/>
              </a:spcAft>
            </a:pPr>
            <a:r>
              <a:rPr lang="en-US" sz="600"/>
              <a:t>- betoniranje šetnice na Cuklićevo</a:t>
            </a:r>
          </a:p>
          <a:p>
            <a:pPr>
              <a:lnSpc>
                <a:spcPct val="90000"/>
              </a:lnSpc>
              <a:spcAft>
                <a:spcPts val="600"/>
              </a:spcAft>
            </a:pPr>
            <a:r>
              <a:rPr lang="en-US" sz="600"/>
              <a:t>- uređenje postojećeg sunčališta u Vantačićima</a:t>
            </a:r>
          </a:p>
          <a:p>
            <a:pPr>
              <a:lnSpc>
                <a:spcPct val="90000"/>
              </a:lnSpc>
              <a:spcAft>
                <a:spcPts val="600"/>
              </a:spcAft>
            </a:pPr>
            <a:r>
              <a:rPr lang="en-US" sz="600"/>
              <a:t>- projektiranje plaže Rupa</a:t>
            </a:r>
          </a:p>
          <a:p>
            <a:pPr indent="-228600">
              <a:lnSpc>
                <a:spcPct val="90000"/>
              </a:lnSpc>
              <a:spcAft>
                <a:spcPts val="600"/>
              </a:spcAft>
              <a:buFont typeface="Arial" panose="020B0604020202020204" pitchFamily="34" charset="0"/>
              <a:buChar char="•"/>
            </a:pPr>
            <a:endParaRPr lang="en-US" sz="600"/>
          </a:p>
        </p:txBody>
      </p:sp>
      <p:pic>
        <p:nvPicPr>
          <p:cNvPr id="4" name="Slika 3" descr="Otok Krk - otok-krk.org,  - Plan upravljanja pomorskim dobrom na području Općine Malinska-Dubašnica za 2022. godinu">
            <a:extLst>
              <a:ext uri="{FF2B5EF4-FFF2-40B4-BE49-F238E27FC236}">
                <a16:creationId xmlns:a16="http://schemas.microsoft.com/office/drawing/2014/main" id="{C684FB55-9E52-5AA0-C657-681A2E675D3F}"/>
              </a:ext>
            </a:extLst>
          </p:cNvPr>
          <p:cNvPicPr>
            <a:picLocks noChangeAspect="1"/>
          </p:cNvPicPr>
          <p:nvPr/>
        </p:nvPicPr>
        <p:blipFill>
          <a:blip r:embed="rId2"/>
          <a:srcRect l="44332" r="1" b="1"/>
          <a:stretch>
            <a:fillRect/>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kstniOkvir 5">
            <a:extLst>
              <a:ext uri="{FF2B5EF4-FFF2-40B4-BE49-F238E27FC236}">
                <a16:creationId xmlns:a16="http://schemas.microsoft.com/office/drawing/2014/main" id="{C5D009C5-640B-ACC6-3C12-E0B30D04CB85}"/>
              </a:ext>
            </a:extLst>
          </p:cNvPr>
          <p:cNvSpPr txBox="1"/>
          <p:nvPr/>
        </p:nvSpPr>
        <p:spPr>
          <a:xfrm>
            <a:off x="8568819" y="4715738"/>
            <a:ext cx="287258" cy="215444"/>
          </a:xfrm>
          <a:prstGeom prst="rect">
            <a:avLst/>
          </a:prstGeom>
          <a:noFill/>
        </p:spPr>
        <p:txBody>
          <a:bodyPr wrap="none" rtlCol="0">
            <a:spAutoFit/>
          </a:bodyPr>
          <a:lstStyle/>
          <a:p>
            <a:r>
              <a:rPr lang="en-GB" sz="800">
                <a:solidFill>
                  <a:schemeClr val="bg1"/>
                </a:solidFill>
              </a:rPr>
              <a:t>67</a:t>
            </a:r>
          </a:p>
        </p:txBody>
      </p:sp>
    </p:spTree>
    <p:extLst>
      <p:ext uri="{BB962C8B-B14F-4D97-AF65-F5344CB8AC3E}">
        <p14:creationId xmlns:p14="http://schemas.microsoft.com/office/powerpoint/2010/main" val="9117513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6808BC65-29B5-4AC4-BD26-1C63897A5EF5}"/>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F55CF3B8-2C8E-ADC0-D483-E89CEA496699}"/>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4" name="Slika 3">
            <a:extLst>
              <a:ext uri="{FF2B5EF4-FFF2-40B4-BE49-F238E27FC236}">
                <a16:creationId xmlns:a16="http://schemas.microsoft.com/office/drawing/2014/main" id="{0F37442F-424E-3754-C49F-CF4360370B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3459" y="918949"/>
            <a:ext cx="7877081" cy="24870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kstniOkvir 2">
            <a:extLst>
              <a:ext uri="{FF2B5EF4-FFF2-40B4-BE49-F238E27FC236}">
                <a16:creationId xmlns:a16="http://schemas.microsoft.com/office/drawing/2014/main" id="{492FF2C1-4556-8429-A18F-784DB71B3FE2}"/>
              </a:ext>
            </a:extLst>
          </p:cNvPr>
          <p:cNvSpPr txBox="1"/>
          <p:nvPr/>
        </p:nvSpPr>
        <p:spPr>
          <a:xfrm>
            <a:off x="8568819" y="4715738"/>
            <a:ext cx="287258" cy="215444"/>
          </a:xfrm>
          <a:prstGeom prst="rect">
            <a:avLst/>
          </a:prstGeom>
          <a:noFill/>
        </p:spPr>
        <p:txBody>
          <a:bodyPr wrap="none" rtlCol="0">
            <a:spAutoFit/>
          </a:bodyPr>
          <a:lstStyle/>
          <a:p>
            <a:r>
              <a:rPr lang="en-GB" sz="800"/>
              <a:t>68</a:t>
            </a:r>
          </a:p>
        </p:txBody>
      </p:sp>
    </p:spTree>
    <p:extLst>
      <p:ext uri="{BB962C8B-B14F-4D97-AF65-F5344CB8AC3E}">
        <p14:creationId xmlns:p14="http://schemas.microsoft.com/office/powerpoint/2010/main" val="7656617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BE193-9C36-F011-4B9F-FBBB425FE965}"/>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EFD25E9C-34F0-7652-724B-A696E9527FC0}"/>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18</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Upravljanje imovinom</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63430689-CD8A-DF5A-BF67-2AF329379742}"/>
              </a:ext>
            </a:extLst>
          </p:cNvPr>
          <p:cNvSpPr txBox="1"/>
          <p:nvPr/>
        </p:nvSpPr>
        <p:spPr>
          <a:xfrm>
            <a:off x="457200" y="850709"/>
            <a:ext cx="8229600" cy="4217160"/>
          </a:xfrm>
          <a:prstGeom prst="rect">
            <a:avLst/>
          </a:prstGeom>
          <a:noFill/>
          <a:ln/>
        </p:spPr>
        <p:txBody>
          <a:bodyPr wrap="square" lIns="0" tIns="0" rIns="0" bIns="0" rtlCol="0" anchor="ctr"/>
          <a:lstStyle/>
          <a:p>
            <a:pPr algn="just"/>
            <a:r>
              <a:rPr lang="hr-HR" sz="1200" b="1"/>
              <a:t>Opis programa: </a:t>
            </a:r>
            <a:r>
              <a:rPr lang="hr-HR" sz="1200"/>
              <a:t>Ovim programom predviđene su aktivnosti vezane uz redovno održavanje, te ulaganja u imovinu u vlasništvu Općine Malinska-Dubašnica.</a:t>
            </a:r>
            <a:endParaRPr lang="en-GB" sz="1200"/>
          </a:p>
          <a:p>
            <a:pPr algn="just"/>
            <a:r>
              <a:rPr lang="hr-HR" sz="1200"/>
              <a:t> </a:t>
            </a:r>
            <a:endParaRPr lang="en-GB" sz="1200"/>
          </a:p>
          <a:p>
            <a:pPr algn="just"/>
            <a:r>
              <a:rPr lang="hr-HR" sz="1200" b="1"/>
              <a:t>Cilj programa:</a:t>
            </a:r>
            <a:r>
              <a:rPr lang="hr-HR" sz="1200"/>
              <a:t> Cilj programa je unaprijediti kvalitetu postojeće infrastrukture kroz dodatna ulaganja u njenu rekonstrukciju. Također cilj je osigurati učinkovito i održivo upravljanje općinskom imovinom te povećati njezinu funkcionalnu vrijednost kroz dodatna ulaganja, rekonstrukciju i održavanje građevinskih objekata u vlasništvu imovine te povećati funkcionalnost i dostupnost općinskih prostora korisnicima i građanima. </a:t>
            </a:r>
            <a:endParaRPr lang="en-GB" sz="1200"/>
          </a:p>
          <a:p>
            <a:pPr algn="just"/>
            <a:r>
              <a:rPr lang="hr-HR" sz="1200" b="1"/>
              <a:t> </a:t>
            </a:r>
            <a:endParaRPr lang="en-GB" sz="1200"/>
          </a:p>
          <a:p>
            <a:pPr algn="just"/>
            <a:r>
              <a:rPr lang="hr-HR" sz="1200" b="1"/>
              <a:t>Pokazatelji uspješnosti: </a:t>
            </a:r>
            <a:r>
              <a:rPr lang="hr-HR" sz="1200"/>
              <a:t>broj objekata u koje su izvršena ulaganja, vrijednost provedenih investicija u odnosu na plan.</a:t>
            </a:r>
            <a:endParaRPr lang="en-GB" sz="1200"/>
          </a:p>
          <a:p>
            <a:pPr algn="just"/>
            <a:r>
              <a:rPr lang="hr-HR" sz="1200"/>
              <a:t>Općina Malinska – Dubašnica financira nabavu lož ulja za grijanje prostora društvenog doma Portić te ordinacije opće medicine i ostalih javnih prostora. Navedeni program obuhvaća i režijske troškove kao što je električna energija, opskrba vodom, odvoz otpada, zatim pričuva za zgrade kojima je Općina vlasnik stanova, geodetske usluge, katastarske usluge, premije osiguranja imovine i slično. </a:t>
            </a:r>
            <a:endParaRPr lang="en-GB" sz="1200"/>
          </a:p>
          <a:p>
            <a:pPr algn="just"/>
            <a:endParaRPr lang="en-GB" sz="1200"/>
          </a:p>
          <a:p>
            <a:pPr algn="just"/>
            <a:r>
              <a:rPr lang="hr-HR" sz="1200"/>
              <a:t>Također obuhvaćene su i usluge čuvanja imovine i osoba koje usluge koristimo</a:t>
            </a:r>
            <a:r>
              <a:rPr lang="hr-HR" sz="1200" i="1"/>
              <a:t> </a:t>
            </a:r>
            <a:r>
              <a:rPr lang="hr-HR" sz="1200"/>
              <a:t>u ljetnim mjesecima za noćne ophodnje i održavanje noćnog reda i mira na preporuku policije</a:t>
            </a:r>
            <a:r>
              <a:rPr lang="hr-HR" sz="1200" i="1"/>
              <a:t>. </a:t>
            </a:r>
            <a:r>
              <a:rPr lang="hr-HR" sz="1200"/>
              <a:t>Mjesto štićenja: obalna naselja Malinska od plaže Vrtača do plaže Haludovo te ulice: Obala, Dubašljanska, Jaz, Kala, Lina Bolmarčića, Kralja Tomislava, Draga sa pripadajućim trgovima i parkovima, igralište Dražine, Vrtača</a:t>
            </a:r>
            <a:r>
              <a:rPr lang="hr-HR" sz="1200" i="1"/>
              <a:t>.</a:t>
            </a:r>
            <a:endParaRPr lang="en-GB" sz="1200"/>
          </a:p>
          <a:p>
            <a:pPr algn="just"/>
            <a:r>
              <a:rPr lang="hr-HR" sz="1200"/>
              <a:t>Osim tekućeg održavanja ovim program obuhvaćena su i kapitalna ulaganja u imovinu. </a:t>
            </a:r>
            <a:endParaRPr lang="en-GB" sz="1200"/>
          </a:p>
          <a:p>
            <a:pPr algn="just"/>
            <a:endParaRPr lang="en-GB" sz="1200"/>
          </a:p>
          <a:p>
            <a:pPr algn="just"/>
            <a:r>
              <a:rPr lang="hr-HR" sz="1200"/>
              <a:t>U kapitalnu imovinu spadaju nam uredska oprema i namještaj za opremanje objekata u vlasništvu Općine, vodovodni priključci na javnim površinama i zgradama, oprema za grijanje i hlađenje te dodatna ulaganja na građevinskim objektima. U 2026. godini planirana je adaptacija stana u vlasništvu Općine koji se nalazi u Vili Zori i to u iznosu od 60.000,00 EUR. Također planirana je zamjena prozora i vrata na društvenim domovima, uređenje društvenog doma u Sv. Vidu te zamjena krovišta na Markatu.</a:t>
            </a:r>
            <a:endParaRPr lang="en-GB" sz="1200"/>
          </a:p>
          <a:p>
            <a:pPr algn="just"/>
            <a:endParaRPr lang="en-GB" sz="1200"/>
          </a:p>
        </p:txBody>
      </p:sp>
      <p:sp>
        <p:nvSpPr>
          <p:cNvPr id="4" name="TekstniOkvir 3">
            <a:extLst>
              <a:ext uri="{FF2B5EF4-FFF2-40B4-BE49-F238E27FC236}">
                <a16:creationId xmlns:a16="http://schemas.microsoft.com/office/drawing/2014/main" id="{984F37DB-01E8-5C9B-07F9-28F91327CCB2}"/>
              </a:ext>
            </a:extLst>
          </p:cNvPr>
          <p:cNvSpPr txBox="1"/>
          <p:nvPr/>
        </p:nvSpPr>
        <p:spPr>
          <a:xfrm>
            <a:off x="8568819" y="4715738"/>
            <a:ext cx="287258" cy="215444"/>
          </a:xfrm>
          <a:prstGeom prst="rect">
            <a:avLst/>
          </a:prstGeom>
          <a:noFill/>
        </p:spPr>
        <p:txBody>
          <a:bodyPr wrap="none" rtlCol="0">
            <a:spAutoFit/>
          </a:bodyPr>
          <a:lstStyle/>
          <a:p>
            <a:r>
              <a:rPr lang="en-GB" sz="800"/>
              <a:t>69</a:t>
            </a:r>
          </a:p>
        </p:txBody>
      </p:sp>
    </p:spTree>
    <p:extLst>
      <p:ext uri="{BB962C8B-B14F-4D97-AF65-F5344CB8AC3E}">
        <p14:creationId xmlns:p14="http://schemas.microsoft.com/office/powerpoint/2010/main" val="28760994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CA417427-2058-7A07-9770-A96B66013E8E}"/>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ACB4D017-B585-258D-8C00-B4A1B6653D10}"/>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 name="Slika 1">
            <a:extLst>
              <a:ext uri="{FF2B5EF4-FFF2-40B4-BE49-F238E27FC236}">
                <a16:creationId xmlns:a16="http://schemas.microsoft.com/office/drawing/2014/main" id="{C63FC0E1-931F-13B3-AB06-CA49AC4F54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9915" y="968991"/>
            <a:ext cx="7704170" cy="24324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78C85815-3240-53B0-81C6-DB240649456C}"/>
              </a:ext>
            </a:extLst>
          </p:cNvPr>
          <p:cNvSpPr txBox="1"/>
          <p:nvPr/>
        </p:nvSpPr>
        <p:spPr>
          <a:xfrm>
            <a:off x="8568819" y="4715738"/>
            <a:ext cx="287258" cy="215444"/>
          </a:xfrm>
          <a:prstGeom prst="rect">
            <a:avLst/>
          </a:prstGeom>
          <a:noFill/>
        </p:spPr>
        <p:txBody>
          <a:bodyPr wrap="none" rtlCol="0">
            <a:spAutoFit/>
          </a:bodyPr>
          <a:lstStyle/>
          <a:p>
            <a:r>
              <a:rPr lang="en-GB" sz="800"/>
              <a:t>70</a:t>
            </a:r>
          </a:p>
        </p:txBody>
      </p:sp>
    </p:spTree>
    <p:extLst>
      <p:ext uri="{BB962C8B-B14F-4D97-AF65-F5344CB8AC3E}">
        <p14:creationId xmlns:p14="http://schemas.microsoft.com/office/powerpoint/2010/main" val="21499810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AE1BB-14DE-820A-495C-E6E958B8F80C}"/>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F8559F21-0BA7-4EC1-B55B-1F70D5585013}"/>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30</a:t>
            </a:r>
            <a:r>
              <a:rPr lang="en-GB" sz="2400" b="1">
                <a:solidFill>
                  <a:srgbClr val="0B3D4E"/>
                </a:solidFill>
                <a:latin typeface="Cambria" pitchFamily="34" charset="0"/>
                <a:ea typeface="Cambria" pitchFamily="34" charset="-122"/>
                <a:cs typeface="Cambria" pitchFamily="34" charset="-120"/>
              </a:rPr>
              <a:t>19</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Organiziranje i provođenje zaštite i spašavanja</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9F39F955-22A3-A8BF-1D5A-B0C73B35E86E}"/>
              </a:ext>
            </a:extLst>
          </p:cNvPr>
          <p:cNvSpPr txBox="1"/>
          <p:nvPr/>
        </p:nvSpPr>
        <p:spPr>
          <a:xfrm>
            <a:off x="457200" y="939986"/>
            <a:ext cx="8229600" cy="3572874"/>
          </a:xfrm>
          <a:prstGeom prst="rect">
            <a:avLst/>
          </a:prstGeom>
          <a:noFill/>
          <a:ln/>
        </p:spPr>
        <p:txBody>
          <a:bodyPr wrap="square" lIns="0" tIns="0" rIns="0" bIns="0" rtlCol="0" anchor="ctr"/>
          <a:lstStyle/>
          <a:p>
            <a:pPr algn="just"/>
            <a:r>
              <a:rPr lang="hr-HR" sz="1200" b="1"/>
              <a:t>Opis programa</a:t>
            </a:r>
            <a:r>
              <a:rPr lang="hr-HR" sz="1200"/>
              <a:t>: Program se sastoji od obveze financiranja provođenja mjera zaštite od požara putem Javne vatrogasne postrojbe Krk, područne vatrogasne zajednice Otoka Krka te civilne zaštite. Općina Malinska - Dubašnica redovito izvršava svoje obveze propisane Zakonom o zaštiti od požara (Narodne novine broj</a:t>
            </a:r>
            <a:endParaRPr lang="en-GB" sz="1200"/>
          </a:p>
          <a:p>
            <a:pPr algn="just"/>
            <a:r>
              <a:rPr lang="hr-HR" sz="1200"/>
              <a:t>92/10 i 114/22) i godišnjim Programom aktivnosti u provedbi posebnih mjera zaštite od požara od interesa za Republiku Hrvatsku za razdoblje povećane opasnosti, tijekom ljetne sezone. Učesnici aktivnosti su Javna</a:t>
            </a:r>
            <a:endParaRPr lang="en-GB" sz="1200"/>
          </a:p>
          <a:p>
            <a:pPr algn="just"/>
            <a:r>
              <a:rPr lang="hr-HR" sz="1200"/>
              <a:t>vatrogasna postrojba Grada Krka i Područna vatrogasna zajednica otoka Krka s dobrovoljnim vatrogasnim društvom Općine Malinska - Dubašnica. </a:t>
            </a:r>
            <a:endParaRPr lang="en-GB" sz="1200"/>
          </a:p>
          <a:p>
            <a:pPr algn="just"/>
            <a:r>
              <a:rPr lang="hr-HR" sz="1200"/>
              <a:t>Ovim programom obuhvaćene su aktivnosti usmjerene na razvoj, organizaciju i provedbu mjera zaštite i spašavanja stanovništva, imovine i okoliša od požara te drugih prirodnih nesreća.  </a:t>
            </a:r>
            <a:endParaRPr lang="en-GB" sz="1200"/>
          </a:p>
          <a:p>
            <a:pPr algn="just"/>
            <a:r>
              <a:rPr lang="hr-HR" sz="1200"/>
              <a:t>Programom je obuhvaćena i civilna zaštita koja uključuje provedbu mjera civilne zaštite, izradu i ažuriranje planskih dokumenata, edukaciju stanovništva te osiguranje osnovne opreme i sredstava za djelovanje.</a:t>
            </a:r>
            <a:endParaRPr lang="en-GB" sz="1200"/>
          </a:p>
          <a:p>
            <a:pPr algn="just"/>
            <a:r>
              <a:rPr lang="hr-HR" sz="1200"/>
              <a:t> </a:t>
            </a:r>
            <a:endParaRPr lang="en-GB" sz="1200"/>
          </a:p>
          <a:p>
            <a:pPr algn="just"/>
            <a:r>
              <a:rPr lang="hr-HR" sz="1200"/>
              <a:t>Za potrebe protupožarne zaštite osigurana su sredstva u iznosu od 330.500,00 EUR,  a odnose se na financiranje Javne vatrogasne postrojbe, te područne vatrogasne zajednice, održavanje protupožarnih i poljskih puteva, te provođenje plana i programa upoznavanja stanovništva s opasnostima od požara.</a:t>
            </a:r>
            <a:endParaRPr lang="en-GB" sz="1200"/>
          </a:p>
          <a:p>
            <a:pPr algn="just"/>
            <a:r>
              <a:rPr lang="hr-HR" sz="1200"/>
              <a:t>Programom je obuhvaćen i kapitalni projekt izgradnje vatrogasnog doma u poslovnoj zoni Barušići za koji su planirana sredstva od 2.344.951,00 EUR. Projekt "Izgradnja i opremanje vatrogasnog doma DVD Malinska - Dubašnica" financira se iz Integriranog teritorijalnog programa u financijskom razdoblju 2021. – 2027. </a:t>
            </a:r>
            <a:endParaRPr lang="en-GB" sz="1200"/>
          </a:p>
        </p:txBody>
      </p:sp>
      <p:sp>
        <p:nvSpPr>
          <p:cNvPr id="4" name="TekstniOkvir 3">
            <a:extLst>
              <a:ext uri="{FF2B5EF4-FFF2-40B4-BE49-F238E27FC236}">
                <a16:creationId xmlns:a16="http://schemas.microsoft.com/office/drawing/2014/main" id="{BA8D0D63-D77A-DEB6-8FC0-7F2AA7612E08}"/>
              </a:ext>
            </a:extLst>
          </p:cNvPr>
          <p:cNvSpPr txBox="1"/>
          <p:nvPr/>
        </p:nvSpPr>
        <p:spPr>
          <a:xfrm>
            <a:off x="8568819" y="4715738"/>
            <a:ext cx="287258" cy="215444"/>
          </a:xfrm>
          <a:prstGeom prst="rect">
            <a:avLst/>
          </a:prstGeom>
          <a:noFill/>
        </p:spPr>
        <p:txBody>
          <a:bodyPr wrap="none" rtlCol="0">
            <a:spAutoFit/>
          </a:bodyPr>
          <a:lstStyle/>
          <a:p>
            <a:r>
              <a:rPr lang="en-GB" sz="800"/>
              <a:t>71</a:t>
            </a:r>
          </a:p>
        </p:txBody>
      </p:sp>
    </p:spTree>
    <p:extLst>
      <p:ext uri="{BB962C8B-B14F-4D97-AF65-F5344CB8AC3E}">
        <p14:creationId xmlns:p14="http://schemas.microsoft.com/office/powerpoint/2010/main" val="1774760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EB05FD-5875-5C82-C852-3C937D84A6F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43FAA2E7-E7DC-541E-990F-54E6B60BAD05}"/>
              </a:ext>
            </a:extLst>
          </p:cNvPr>
          <p:cNvSpPr txBox="1"/>
          <p:nvPr/>
        </p:nvSpPr>
        <p:spPr>
          <a:xfrm>
            <a:off x="429369" y="178904"/>
            <a:ext cx="8263890" cy="107581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3500" b="1">
                <a:latin typeface="+mj-lt"/>
                <a:ea typeface="+mj-ea"/>
                <a:cs typeface="+mj-cs"/>
              </a:rPr>
              <a:t>Program 3019 Organiziranje i provođenje zaštite i spašavanja</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sX0" fmla="*/ 0 w 8229600"/>
              <a:gd name="csY0" fmla="*/ 0 h 13716"/>
              <a:gd name="csX1" fmla="*/ 521208 w 8229600"/>
              <a:gd name="csY1" fmla="*/ 0 h 13716"/>
              <a:gd name="csX2" fmla="*/ 1371600 w 8229600"/>
              <a:gd name="csY2" fmla="*/ 0 h 13716"/>
              <a:gd name="csX3" fmla="*/ 2221992 w 8229600"/>
              <a:gd name="csY3" fmla="*/ 0 h 13716"/>
              <a:gd name="csX4" fmla="*/ 3072384 w 8229600"/>
              <a:gd name="csY4" fmla="*/ 0 h 13716"/>
              <a:gd name="csX5" fmla="*/ 3511296 w 8229600"/>
              <a:gd name="csY5" fmla="*/ 0 h 13716"/>
              <a:gd name="csX6" fmla="*/ 4114800 w 8229600"/>
              <a:gd name="csY6" fmla="*/ 0 h 13716"/>
              <a:gd name="csX7" fmla="*/ 4553712 w 8229600"/>
              <a:gd name="csY7" fmla="*/ 0 h 13716"/>
              <a:gd name="csX8" fmla="*/ 5239512 w 8229600"/>
              <a:gd name="csY8" fmla="*/ 0 h 13716"/>
              <a:gd name="csX9" fmla="*/ 5843016 w 8229600"/>
              <a:gd name="csY9" fmla="*/ 0 h 13716"/>
              <a:gd name="csX10" fmla="*/ 6611112 w 8229600"/>
              <a:gd name="csY10" fmla="*/ 0 h 13716"/>
              <a:gd name="csX11" fmla="*/ 7461504 w 8229600"/>
              <a:gd name="csY11" fmla="*/ 0 h 13716"/>
              <a:gd name="csX12" fmla="*/ 8229600 w 8229600"/>
              <a:gd name="csY12" fmla="*/ 0 h 13716"/>
              <a:gd name="csX13" fmla="*/ 8229600 w 8229600"/>
              <a:gd name="csY13" fmla="*/ 13716 h 13716"/>
              <a:gd name="csX14" fmla="*/ 7461504 w 8229600"/>
              <a:gd name="csY14" fmla="*/ 13716 h 13716"/>
              <a:gd name="csX15" fmla="*/ 6940296 w 8229600"/>
              <a:gd name="csY15" fmla="*/ 13716 h 13716"/>
              <a:gd name="csX16" fmla="*/ 6419088 w 8229600"/>
              <a:gd name="csY16" fmla="*/ 13716 h 13716"/>
              <a:gd name="csX17" fmla="*/ 5650992 w 8229600"/>
              <a:gd name="csY17" fmla="*/ 13716 h 13716"/>
              <a:gd name="csX18" fmla="*/ 5129784 w 8229600"/>
              <a:gd name="csY18" fmla="*/ 13716 h 13716"/>
              <a:gd name="csX19" fmla="*/ 4690872 w 8229600"/>
              <a:gd name="csY19" fmla="*/ 13716 h 13716"/>
              <a:gd name="csX20" fmla="*/ 4087368 w 8229600"/>
              <a:gd name="csY20" fmla="*/ 13716 h 13716"/>
              <a:gd name="csX21" fmla="*/ 3401568 w 8229600"/>
              <a:gd name="csY21" fmla="*/ 13716 h 13716"/>
              <a:gd name="csX22" fmla="*/ 2798064 w 8229600"/>
              <a:gd name="csY22" fmla="*/ 13716 h 13716"/>
              <a:gd name="csX23" fmla="*/ 2276856 w 8229600"/>
              <a:gd name="csY23" fmla="*/ 13716 h 13716"/>
              <a:gd name="csX24" fmla="*/ 1426464 w 8229600"/>
              <a:gd name="csY24" fmla="*/ 13716 h 13716"/>
              <a:gd name="csX25" fmla="*/ 740664 w 8229600"/>
              <a:gd name="csY25" fmla="*/ 13716 h 13716"/>
              <a:gd name="csX26" fmla="*/ 0 w 8229600"/>
              <a:gd name="csY26" fmla="*/ 13716 h 13716"/>
              <a:gd name="csX27" fmla="*/ 0 w 8229600"/>
              <a:gd name="csY27"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FAC54FD4-A9D2-941C-A460-6F5F2AE57A2A}"/>
              </a:ext>
            </a:extLst>
          </p:cNvPr>
          <p:cNvSpPr txBox="1"/>
          <p:nvPr/>
        </p:nvSpPr>
        <p:spPr>
          <a:xfrm>
            <a:off x="429368" y="1553487"/>
            <a:ext cx="5514231" cy="3089379"/>
          </a:xfrm>
          <a:prstGeom prst="rect">
            <a:avLst/>
          </a:prstGeom>
        </p:spPr>
        <p:txBody>
          <a:bodyPr vert="horz" lIns="91440" tIns="45720" rIns="91440" bIns="45720" rtlCol="0" anchor="t">
            <a:noAutofit/>
          </a:bodyPr>
          <a:lstStyle/>
          <a:p>
            <a:pPr algn="just">
              <a:lnSpc>
                <a:spcPct val="90000"/>
              </a:lnSpc>
              <a:spcAft>
                <a:spcPts val="600"/>
              </a:spcAft>
            </a:pPr>
            <a:r>
              <a:rPr lang="en-US" sz="1000"/>
              <a:t>Glavni nositelj projekta je Općina Malinska - Dubašnica, uz partnere DVD-a Malinska - Dubašnica, Područne vatrogasne zajednice otoka Krka te Grada Malog Lošinja. Projektom je planirana izgradnja i opremanje Vatrogasnog doma u mjestu Barušići na području općine Malinska-Dubašnica, postavljanje 3  video kamere za rano otkrivanje požara, koje će pokrivati područje od 2.616 ha (60 % površine Općine Malinska-Dubašnica), edukacija članova DVD-a i vatrogasne zajednice te zajednička vježba na otoku Susku. </a:t>
            </a:r>
          </a:p>
          <a:p>
            <a:pPr algn="just">
              <a:lnSpc>
                <a:spcPct val="90000"/>
              </a:lnSpc>
              <a:spcAft>
                <a:spcPts val="600"/>
              </a:spcAft>
            </a:pPr>
            <a:r>
              <a:rPr lang="en-US" sz="1000"/>
              <a:t>Razdoblje provedbe projekta je od 1.1.2024. do 1.1.2027. godine. U 2026. godini planira se završetak građevinskih radova, opremanje unutrašnjosti DVD-a sa namještajem i opremom, a također se planiraju provesti edukativne radionice i vježbe za lokalno stanovništvo usmjerene na prevenciju i sprječavanje nastanka požara, kao i pravilno postupanje u slučaju izbijanja požara i ostalih ugroza. Projekt izgradnje i opremanje Vatrogasnog doma u Malinskoj ima za cilj podizanje razine sigurnosti građana i imovine na području općine Malinska-Dubašnica na otoku Krku. </a:t>
            </a:r>
          </a:p>
          <a:p>
            <a:pPr algn="just">
              <a:lnSpc>
                <a:spcPct val="90000"/>
              </a:lnSpc>
              <a:spcAft>
                <a:spcPts val="600"/>
              </a:spcAft>
            </a:pPr>
            <a:r>
              <a:rPr lang="en-US" sz="1000" b="1"/>
              <a:t>Ciljevi programa:</a:t>
            </a:r>
            <a:r>
              <a:rPr lang="en-US" sz="1000"/>
              <a:t> Osigurati učinkovit sustav civilne zaštite i vatrogastva, povećati razinu sigurnosti stanovnika i imovine od požara, poplava i drugih nesreća, ravnomjeran razvoj svih segmenata sustava protupožarne zaštite i spašavanja, realizacija aktivnosti iz Programa provedbe posebnih mjera zaštite od požara od interesa za Republiku Hrvatsku.</a:t>
            </a:r>
            <a:r>
              <a:rPr lang="en-US" sz="1000" b="1"/>
              <a:t> </a:t>
            </a:r>
            <a:endParaRPr lang="en-US" sz="1000"/>
          </a:p>
          <a:p>
            <a:pPr algn="just">
              <a:lnSpc>
                <a:spcPct val="90000"/>
              </a:lnSpc>
              <a:spcAft>
                <a:spcPts val="600"/>
              </a:spcAft>
            </a:pPr>
            <a:r>
              <a:rPr lang="en-US" sz="1000" b="1"/>
              <a:t>Pokazatelji uspješnosti:</a:t>
            </a:r>
            <a:r>
              <a:rPr lang="en-US" sz="1000"/>
              <a:t> Pokazatelji su uspješne intervencije dobrovoljnog vatrogasnog društva, izgradnja i uređenje vatrogasnog doma, povećanje sigurnosti te zadovoljstvo građana.</a:t>
            </a:r>
          </a:p>
          <a:p>
            <a:pPr indent="-228600" algn="just">
              <a:lnSpc>
                <a:spcPct val="90000"/>
              </a:lnSpc>
              <a:spcAft>
                <a:spcPts val="600"/>
              </a:spcAft>
              <a:buFont typeface="Arial" panose="020B0604020202020204" pitchFamily="34" charset="0"/>
              <a:buChar char="•"/>
            </a:pPr>
            <a:endParaRPr lang="en-US" sz="1000"/>
          </a:p>
        </p:txBody>
      </p:sp>
      <p:pic>
        <p:nvPicPr>
          <p:cNvPr id="2" name="Slika 1" descr="DVD Malinska-Dubašnica | Malinska">
            <a:extLst>
              <a:ext uri="{FF2B5EF4-FFF2-40B4-BE49-F238E27FC236}">
                <a16:creationId xmlns:a16="http://schemas.microsoft.com/office/drawing/2014/main" id="{192736F7-388E-B6E8-A224-BD5FCE4524F9}"/>
              </a:ext>
            </a:extLst>
          </p:cNvPr>
          <p:cNvPicPr>
            <a:picLocks noChangeAspect="1"/>
          </p:cNvPicPr>
          <p:nvPr/>
        </p:nvPicPr>
        <p:blipFill>
          <a:blip r:embed="rId2"/>
          <a:srcRect l="2159" r="1636" b="1"/>
          <a:stretch>
            <a:fillRect/>
          </a:stretch>
        </p:blipFill>
        <p:spPr>
          <a:xfrm>
            <a:off x="6121286" y="1281317"/>
            <a:ext cx="2363675" cy="2456906"/>
          </a:xfrm>
          <a:prstGeom prst="rect">
            <a:avLst/>
          </a:prstGeom>
        </p:spPr>
      </p:pic>
      <p:sp>
        <p:nvSpPr>
          <p:cNvPr id="6" name="TekstniOkvir 5">
            <a:extLst>
              <a:ext uri="{FF2B5EF4-FFF2-40B4-BE49-F238E27FC236}">
                <a16:creationId xmlns:a16="http://schemas.microsoft.com/office/drawing/2014/main" id="{380C0861-6844-EB1E-20BA-28DAD82DE805}"/>
              </a:ext>
            </a:extLst>
          </p:cNvPr>
          <p:cNvSpPr txBox="1"/>
          <p:nvPr/>
        </p:nvSpPr>
        <p:spPr>
          <a:xfrm>
            <a:off x="8568819" y="4715738"/>
            <a:ext cx="287258" cy="215444"/>
          </a:xfrm>
          <a:prstGeom prst="rect">
            <a:avLst/>
          </a:prstGeom>
          <a:noFill/>
        </p:spPr>
        <p:txBody>
          <a:bodyPr wrap="none" rtlCol="0">
            <a:spAutoFit/>
          </a:bodyPr>
          <a:lstStyle/>
          <a:p>
            <a:r>
              <a:rPr lang="en-GB" sz="800"/>
              <a:t>72</a:t>
            </a:r>
          </a:p>
        </p:txBody>
      </p:sp>
    </p:spTree>
    <p:extLst>
      <p:ext uri="{BB962C8B-B14F-4D97-AF65-F5344CB8AC3E}">
        <p14:creationId xmlns:p14="http://schemas.microsoft.com/office/powerpoint/2010/main" val="16267480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34C50A58-5D1E-89D5-16AD-310F81C42316}"/>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6F27EC9F-A9BB-EB00-290D-180FC0A5C919}"/>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 name="Slika 1">
            <a:extLst>
              <a:ext uri="{FF2B5EF4-FFF2-40B4-BE49-F238E27FC236}">
                <a16:creationId xmlns:a16="http://schemas.microsoft.com/office/drawing/2014/main" id="{228671C2-A6FB-B482-9112-D66CCC607A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823" y="1210101"/>
            <a:ext cx="7918354" cy="2137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950CBD20-69F8-EB42-C948-36C91F169B35}"/>
              </a:ext>
            </a:extLst>
          </p:cNvPr>
          <p:cNvSpPr txBox="1"/>
          <p:nvPr/>
        </p:nvSpPr>
        <p:spPr>
          <a:xfrm>
            <a:off x="8568819" y="4715738"/>
            <a:ext cx="287258" cy="215444"/>
          </a:xfrm>
          <a:prstGeom prst="rect">
            <a:avLst/>
          </a:prstGeom>
          <a:noFill/>
        </p:spPr>
        <p:txBody>
          <a:bodyPr wrap="none" rtlCol="0">
            <a:spAutoFit/>
          </a:bodyPr>
          <a:lstStyle/>
          <a:p>
            <a:r>
              <a:rPr lang="en-GB" sz="800"/>
              <a:t>73</a:t>
            </a:r>
          </a:p>
        </p:txBody>
      </p:sp>
    </p:spTree>
    <p:extLst>
      <p:ext uri="{BB962C8B-B14F-4D97-AF65-F5344CB8AC3E}">
        <p14:creationId xmlns:p14="http://schemas.microsoft.com/office/powerpoint/2010/main" val="28747619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8D3F71-84C7-C230-8AA7-4633F973CA0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B63FD528-BCDF-6CCA-8D69-5E06F96E4C3C}"/>
              </a:ext>
            </a:extLst>
          </p:cNvPr>
          <p:cNvSpPr txBox="1"/>
          <p:nvPr/>
        </p:nvSpPr>
        <p:spPr>
          <a:xfrm>
            <a:off x="571500" y="853527"/>
            <a:ext cx="3064248" cy="1051852"/>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2200" b="1">
                <a:latin typeface="+mj-lt"/>
                <a:ea typeface="+mj-ea"/>
                <a:cs typeface="+mj-cs"/>
              </a:rPr>
              <a:t>Program 3020 Prostorno uređenje i unapređenje stanovanja</a:t>
            </a:r>
          </a:p>
        </p:txBody>
      </p:sp>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653359"/>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 1">
            <a:extLst>
              <a:ext uri="{FF2B5EF4-FFF2-40B4-BE49-F238E27FC236}">
                <a16:creationId xmlns:a16="http://schemas.microsoft.com/office/drawing/2014/main" id="{6F207855-D7BA-8B27-769E-11F87D7D59DD}"/>
              </a:ext>
            </a:extLst>
          </p:cNvPr>
          <p:cNvSpPr txBox="1"/>
          <p:nvPr/>
        </p:nvSpPr>
        <p:spPr>
          <a:xfrm>
            <a:off x="571500" y="1913382"/>
            <a:ext cx="5161086" cy="3158021"/>
          </a:xfrm>
          <a:prstGeom prst="rect">
            <a:avLst/>
          </a:prstGeom>
        </p:spPr>
        <p:txBody>
          <a:bodyPr vert="horz" lIns="91440" tIns="45720" rIns="91440" bIns="45720" rtlCol="0">
            <a:noAutofit/>
          </a:bodyPr>
          <a:lstStyle/>
          <a:p>
            <a:pPr algn="just">
              <a:lnSpc>
                <a:spcPct val="90000"/>
              </a:lnSpc>
              <a:spcAft>
                <a:spcPts val="600"/>
              </a:spcAft>
            </a:pPr>
            <a:r>
              <a:rPr lang="en-US" sz="800" b="1"/>
              <a:t>Opis programa: </a:t>
            </a:r>
            <a:r>
              <a:rPr lang="en-US" sz="800"/>
              <a:t>Programom su obuhvaćeni projekti prostornog planiranja, te nove katastarske izmjere – obnove zemljišnih knjiga.</a:t>
            </a:r>
          </a:p>
          <a:p>
            <a:pPr algn="just">
              <a:lnSpc>
                <a:spcPct val="90000"/>
              </a:lnSpc>
              <a:spcAft>
                <a:spcPts val="600"/>
              </a:spcAft>
            </a:pPr>
            <a:r>
              <a:rPr lang="en-US" sz="800"/>
              <a:t>Program uključuje nastavak izrade izmjena i dopuna Prostornog plana uređenja Općine Malinska - Dubašnica. Za 2026. godinu na poziciji Dokumenti prostornog uređenja (prostorni planovi i ostalo), planirana su sredstva u visini od ukupno 87.540,00 EUR-a bez PDV-a.</a:t>
            </a:r>
          </a:p>
          <a:p>
            <a:pPr algn="just">
              <a:lnSpc>
                <a:spcPct val="90000"/>
              </a:lnSpc>
              <a:spcAft>
                <a:spcPts val="600"/>
              </a:spcAft>
            </a:pPr>
            <a:r>
              <a:rPr lang="en-US" sz="800"/>
              <a:t>Sredstva su planirana za slijedeće rashode:</a:t>
            </a:r>
          </a:p>
          <a:p>
            <a:pPr lvl="0" algn="just">
              <a:lnSpc>
                <a:spcPct val="90000"/>
              </a:lnSpc>
              <a:spcAft>
                <a:spcPts val="600"/>
              </a:spcAft>
            </a:pPr>
            <a:r>
              <a:rPr lang="en-US" sz="800"/>
              <a:t>Plaćanje situacija po UGOVORU O IZRADI IV. IZMJENA I DOPUNA URBANISTIČKOG PLANA UREĐENJA MALINSKA, RADIĆI (GP-1) zaključenim sa tvrtkom URBANISTICA d.o.o., Gajeva 2a, 10000 Zagreb, OIB 42857246988 </a:t>
            </a:r>
          </a:p>
          <a:p>
            <a:pPr lvl="0" algn="just">
              <a:lnSpc>
                <a:spcPct val="90000"/>
              </a:lnSpc>
              <a:spcAft>
                <a:spcPts val="600"/>
              </a:spcAft>
            </a:pPr>
            <a:r>
              <a:rPr lang="en-US" sz="800"/>
              <a:t>Plaćanje situacija po UGOVORU O IZRADI I. IZMJENA I DOPUNA URBANISTIČKOG PLANA UREĐENJA UPU 4 - Rova (GP-3) zaključenim sa tvrtkom URBANISTICA d.o.o., Gajeva 2a, 10000 Zagreb, OIB 42857246988 </a:t>
            </a:r>
          </a:p>
          <a:p>
            <a:pPr lvl="0" algn="just">
              <a:lnSpc>
                <a:spcPct val="90000"/>
              </a:lnSpc>
              <a:spcAft>
                <a:spcPts val="600"/>
              </a:spcAft>
            </a:pPr>
            <a:r>
              <a:rPr lang="en-US" sz="800"/>
              <a:t>Izrada Urbanističkog plana uređenja Bogovići (dio GPN-2) po UGOVORU O IZRADI Urbanističkog plana uređenja Bogovići (dio GPN-2) zaključenim sa tvrtkom URBANISTICA d.o.o., Gajeva 2a, 10000 Zagreb, OIB 42857246988  </a:t>
            </a:r>
          </a:p>
          <a:p>
            <a:pPr lvl="0" algn="just">
              <a:lnSpc>
                <a:spcPct val="90000"/>
              </a:lnSpc>
              <a:spcAft>
                <a:spcPts val="600"/>
              </a:spcAft>
            </a:pPr>
            <a:r>
              <a:rPr lang="en-US" sz="800"/>
              <a:t>Izrada Urbanističkog plana uređenja Haludovo  </a:t>
            </a:r>
          </a:p>
          <a:p>
            <a:pPr lvl="0" algn="just">
              <a:lnSpc>
                <a:spcPct val="90000"/>
              </a:lnSpc>
              <a:spcAft>
                <a:spcPts val="600"/>
              </a:spcAft>
            </a:pPr>
            <a:r>
              <a:rPr lang="en-US" sz="800"/>
              <a:t>Izrada Urbanističkog plana uređenja UPU Barušići (K‐3 i K‐4) </a:t>
            </a:r>
          </a:p>
          <a:p>
            <a:pPr lvl="0" algn="just">
              <a:lnSpc>
                <a:spcPct val="90000"/>
              </a:lnSpc>
              <a:spcAft>
                <a:spcPts val="600"/>
              </a:spcAft>
            </a:pPr>
            <a:r>
              <a:rPr lang="en-US" sz="800"/>
              <a:t>Izrada VIII. Izmjena i dopuna Prostornog plana uređenja Općine Malinska-Dubašnica </a:t>
            </a:r>
          </a:p>
        </p:txBody>
      </p:sp>
      <p:pic>
        <p:nvPicPr>
          <p:cNvPr id="4" name="Slika 3">
            <a:extLst>
              <a:ext uri="{FF2B5EF4-FFF2-40B4-BE49-F238E27FC236}">
                <a16:creationId xmlns:a16="http://schemas.microsoft.com/office/drawing/2014/main" id="{A2B6B59F-9E70-8C53-6282-49923B2B86A9}"/>
              </a:ext>
            </a:extLst>
          </p:cNvPr>
          <p:cNvPicPr>
            <a:picLocks noChangeAspect="1"/>
          </p:cNvPicPr>
          <p:nvPr/>
        </p:nvPicPr>
        <p:blipFill>
          <a:blip r:embed="rId2"/>
          <a:srcRect l="4622" r="2" b="2"/>
          <a:stretch>
            <a:fillRect/>
          </a:stretch>
        </p:blipFill>
        <p:spPr>
          <a:xfrm>
            <a:off x="5732586" y="1329573"/>
            <a:ext cx="3327889" cy="3489159"/>
          </a:xfrm>
          <a:prstGeom prst="rect">
            <a:avLst/>
          </a:prstGeom>
        </p:spPr>
      </p:pic>
      <p:sp>
        <p:nvSpPr>
          <p:cNvPr id="6" name="TekstniOkvir 5">
            <a:extLst>
              <a:ext uri="{FF2B5EF4-FFF2-40B4-BE49-F238E27FC236}">
                <a16:creationId xmlns:a16="http://schemas.microsoft.com/office/drawing/2014/main" id="{BED93034-6DA1-DC23-8ED7-841C95366542}"/>
              </a:ext>
            </a:extLst>
          </p:cNvPr>
          <p:cNvSpPr txBox="1"/>
          <p:nvPr/>
        </p:nvSpPr>
        <p:spPr>
          <a:xfrm>
            <a:off x="8568819" y="4715738"/>
            <a:ext cx="287258" cy="215444"/>
          </a:xfrm>
          <a:prstGeom prst="rect">
            <a:avLst/>
          </a:prstGeom>
          <a:noFill/>
        </p:spPr>
        <p:txBody>
          <a:bodyPr wrap="none" rtlCol="0">
            <a:spAutoFit/>
          </a:bodyPr>
          <a:lstStyle/>
          <a:p>
            <a:r>
              <a:rPr lang="en-GB" sz="800"/>
              <a:t>74</a:t>
            </a:r>
          </a:p>
        </p:txBody>
      </p:sp>
    </p:spTree>
    <p:extLst>
      <p:ext uri="{BB962C8B-B14F-4D97-AF65-F5344CB8AC3E}">
        <p14:creationId xmlns:p14="http://schemas.microsoft.com/office/powerpoint/2010/main" val="3949189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0DCBBD-CCE6-B745-6E5D-34573355B53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8C5B85E6-8BDA-A21D-BC11-33C075256E65}"/>
              </a:ext>
            </a:extLst>
          </p:cNvPr>
          <p:cNvSpPr txBox="1"/>
          <p:nvPr/>
        </p:nvSpPr>
        <p:spPr>
          <a:xfrm>
            <a:off x="442170" y="642135"/>
            <a:ext cx="3420438" cy="846051"/>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1700" b="1">
                <a:latin typeface="+mj-lt"/>
                <a:ea typeface="+mj-ea"/>
                <a:cs typeface="+mj-cs"/>
              </a:rPr>
              <a:t>Program 3020 Prostorno uređenje i unapređenje stanovanja</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6" cy="505095"/>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1567926"/>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9B2A709B-5C1A-16C7-CABA-0591DCC54550}"/>
              </a:ext>
            </a:extLst>
          </p:cNvPr>
          <p:cNvSpPr txBox="1"/>
          <p:nvPr/>
        </p:nvSpPr>
        <p:spPr>
          <a:xfrm>
            <a:off x="443039" y="1747878"/>
            <a:ext cx="3419569" cy="2984689"/>
          </a:xfrm>
          <a:prstGeom prst="rect">
            <a:avLst/>
          </a:prstGeom>
        </p:spPr>
        <p:txBody>
          <a:bodyPr vert="horz" lIns="91440" tIns="45720" rIns="91440" bIns="45720" rtlCol="0" anchor="ctr">
            <a:normAutofit/>
          </a:bodyPr>
          <a:lstStyle/>
          <a:p>
            <a:pPr>
              <a:lnSpc>
                <a:spcPct val="90000"/>
              </a:lnSpc>
              <a:spcAft>
                <a:spcPts val="600"/>
              </a:spcAft>
            </a:pPr>
            <a:r>
              <a:rPr lang="en-US" sz="800"/>
              <a:t>Program također uključuje i aktivnost Uklanjanje pokretne i nepokretne imovine rješenjem putem treće osobe. U pojedinim rješenjima komunalnog redara zakonom je propisano izvršenje rješenja isključivo putem treće osobe.  U navedenim slučajevima kada izvršenik ne postupi prema izvršnom rješenju komunalnog redara, komunalni redar mora po službenoj dužnosti izdati rješenje o izvršenju i izvršiti rješenje putem treće osobe. Za tako izvršeno rješenje potrebno je predvidjeti stavku u proračunu iz koje će biti izvršeno plaćanje trećoj osobi troškova izvršenja, dok će se posebnim rješenjem za navedene troškove u punom iznosu teretiti izvršenik. </a:t>
            </a:r>
          </a:p>
          <a:p>
            <a:pPr>
              <a:lnSpc>
                <a:spcPct val="90000"/>
              </a:lnSpc>
              <a:spcAft>
                <a:spcPts val="600"/>
              </a:spcAft>
            </a:pPr>
            <a:r>
              <a:rPr lang="en-US" sz="800"/>
              <a:t>I nadalje se vrši nova katastarska izmjera Sukladno sporazumu sa Državnom geodetskom upravom i Općinskim sudom u Rijeci. Općina Malinska-Dubašnica sufinancira nastavak postupka obnove zemljišnih knjiga s iznosom od 41.500,00 EUR u 2026.g.</a:t>
            </a:r>
          </a:p>
          <a:p>
            <a:pPr>
              <a:lnSpc>
                <a:spcPct val="90000"/>
              </a:lnSpc>
              <a:spcAft>
                <a:spcPts val="600"/>
              </a:spcAft>
            </a:pPr>
            <a:r>
              <a:rPr lang="en-US" sz="800" b="1"/>
              <a:t>Ciljevi programa: </a:t>
            </a:r>
            <a:r>
              <a:rPr lang="en-US" sz="800"/>
              <a:t>Svrhovito korištenje, namjena i oblikovanje građevinskog i drugog zemljišta u skladu s prostorno planskom dokumentacijom. Obnova zemljišnih knjiga.</a:t>
            </a:r>
          </a:p>
          <a:p>
            <a:pPr>
              <a:lnSpc>
                <a:spcPct val="90000"/>
              </a:lnSpc>
              <a:spcAft>
                <a:spcPts val="600"/>
              </a:spcAft>
            </a:pPr>
            <a:r>
              <a:rPr lang="en-US" sz="800" b="1"/>
              <a:t>Pokazatelji uspješnosti: </a:t>
            </a:r>
            <a:r>
              <a:rPr lang="en-US" sz="800"/>
              <a:t>Postotak realizacije projekta obnove zemljišnih knjiga.</a:t>
            </a:r>
          </a:p>
          <a:p>
            <a:pPr indent="-228600">
              <a:lnSpc>
                <a:spcPct val="90000"/>
              </a:lnSpc>
              <a:spcAft>
                <a:spcPts val="600"/>
              </a:spcAft>
              <a:buFont typeface="Arial" panose="020B0604020202020204" pitchFamily="34" charset="0"/>
              <a:buChar char="•"/>
            </a:pPr>
            <a:endParaRPr lang="en-US" sz="800"/>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89"/>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lika 3">
            <a:extLst>
              <a:ext uri="{FF2B5EF4-FFF2-40B4-BE49-F238E27FC236}">
                <a16:creationId xmlns:a16="http://schemas.microsoft.com/office/drawing/2014/main" id="{5678E5BD-3B72-3B10-46D5-2E4304134C7F}"/>
              </a:ext>
            </a:extLst>
          </p:cNvPr>
          <p:cNvPicPr>
            <a:picLocks noChangeAspect="1"/>
          </p:cNvPicPr>
          <p:nvPr/>
        </p:nvPicPr>
        <p:blipFill>
          <a:blip r:embed="rId2"/>
          <a:srcRect t="3062" r="4" b="4"/>
          <a:stretch>
            <a:fillRect/>
          </a:stretch>
        </p:blipFill>
        <p:spPr>
          <a:xfrm>
            <a:off x="4483341" y="599514"/>
            <a:ext cx="4069057" cy="3944472"/>
          </a:xfrm>
          <a:prstGeom prst="rect">
            <a:avLst/>
          </a:prstGeom>
        </p:spPr>
      </p:pic>
      <p:sp>
        <p:nvSpPr>
          <p:cNvPr id="6" name="TekstniOkvir 5">
            <a:extLst>
              <a:ext uri="{FF2B5EF4-FFF2-40B4-BE49-F238E27FC236}">
                <a16:creationId xmlns:a16="http://schemas.microsoft.com/office/drawing/2014/main" id="{BFBF848F-AC02-B717-4498-957E7C107ECA}"/>
              </a:ext>
            </a:extLst>
          </p:cNvPr>
          <p:cNvSpPr txBox="1"/>
          <p:nvPr/>
        </p:nvSpPr>
        <p:spPr>
          <a:xfrm>
            <a:off x="8568819" y="4715738"/>
            <a:ext cx="287258" cy="215444"/>
          </a:xfrm>
          <a:prstGeom prst="rect">
            <a:avLst/>
          </a:prstGeom>
          <a:noFill/>
        </p:spPr>
        <p:txBody>
          <a:bodyPr wrap="none" rtlCol="0">
            <a:spAutoFit/>
          </a:bodyPr>
          <a:lstStyle/>
          <a:p>
            <a:r>
              <a:rPr lang="en-GB" sz="800"/>
              <a:t>75</a:t>
            </a:r>
          </a:p>
        </p:txBody>
      </p:sp>
    </p:spTree>
    <p:extLst>
      <p:ext uri="{BB962C8B-B14F-4D97-AF65-F5344CB8AC3E}">
        <p14:creationId xmlns:p14="http://schemas.microsoft.com/office/powerpoint/2010/main" val="42827962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70422F77-9C48-31B6-2FF2-B6CC37A54573}"/>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7B1FCA82-FE99-26BD-48C9-F283B460D9E5}"/>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 name="Slika 2">
            <a:extLst>
              <a:ext uri="{FF2B5EF4-FFF2-40B4-BE49-F238E27FC236}">
                <a16:creationId xmlns:a16="http://schemas.microsoft.com/office/drawing/2014/main" id="{E9629DBF-ED52-000A-916E-C1966D3937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904" y="1407130"/>
            <a:ext cx="7988191" cy="17919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3A61A708-D0AE-261C-1E24-9ACE759E0F19}"/>
              </a:ext>
            </a:extLst>
          </p:cNvPr>
          <p:cNvSpPr txBox="1"/>
          <p:nvPr/>
        </p:nvSpPr>
        <p:spPr>
          <a:xfrm>
            <a:off x="8568819" y="4715738"/>
            <a:ext cx="287258" cy="215444"/>
          </a:xfrm>
          <a:prstGeom prst="rect">
            <a:avLst/>
          </a:prstGeom>
          <a:noFill/>
        </p:spPr>
        <p:txBody>
          <a:bodyPr wrap="none" rtlCol="0">
            <a:spAutoFit/>
          </a:bodyPr>
          <a:lstStyle/>
          <a:p>
            <a:r>
              <a:rPr lang="en-GB" sz="800"/>
              <a:t>76</a:t>
            </a:r>
          </a:p>
        </p:txBody>
      </p:sp>
    </p:spTree>
    <p:extLst>
      <p:ext uri="{BB962C8B-B14F-4D97-AF65-F5344CB8AC3E}">
        <p14:creationId xmlns:p14="http://schemas.microsoft.com/office/powerpoint/2010/main" val="2494081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08B4BC-9C06-B731-AD78-531FFDABE63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55BE86E3-6608-802D-357C-E3F40796FB17}"/>
              </a:ext>
            </a:extLst>
          </p:cNvPr>
          <p:cNvSpPr txBox="1"/>
          <p:nvPr/>
        </p:nvSpPr>
        <p:spPr>
          <a:xfrm>
            <a:off x="480060" y="244026"/>
            <a:ext cx="3276451" cy="146763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3200" b="1">
                <a:latin typeface="+mj-lt"/>
                <a:ea typeface="+mj-ea"/>
                <a:cs typeface="+mj-cs"/>
              </a:rPr>
              <a:t>Program 3021 Razvoj i sigurnost prometa</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sX0" fmla="*/ 0 w 2606040"/>
              <a:gd name="csY0" fmla="*/ 0 h 13716"/>
              <a:gd name="csX1" fmla="*/ 625450 w 2606040"/>
              <a:gd name="csY1" fmla="*/ 0 h 13716"/>
              <a:gd name="csX2" fmla="*/ 1224839 w 2606040"/>
              <a:gd name="csY2" fmla="*/ 0 h 13716"/>
              <a:gd name="csX3" fmla="*/ 1824228 w 2606040"/>
              <a:gd name="csY3" fmla="*/ 0 h 13716"/>
              <a:gd name="csX4" fmla="*/ 2606040 w 2606040"/>
              <a:gd name="csY4" fmla="*/ 0 h 13716"/>
              <a:gd name="csX5" fmla="*/ 2606040 w 2606040"/>
              <a:gd name="csY5" fmla="*/ 13716 h 13716"/>
              <a:gd name="csX6" fmla="*/ 1902409 w 2606040"/>
              <a:gd name="csY6" fmla="*/ 13716 h 13716"/>
              <a:gd name="csX7" fmla="*/ 1276960 w 2606040"/>
              <a:gd name="csY7" fmla="*/ 13716 h 13716"/>
              <a:gd name="csX8" fmla="*/ 677570 w 2606040"/>
              <a:gd name="csY8" fmla="*/ 13716 h 13716"/>
              <a:gd name="csX9" fmla="*/ 0 w 2606040"/>
              <a:gd name="csY9" fmla="*/ 13716 h 13716"/>
              <a:gd name="csX10" fmla="*/ 0 w 260604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74BEEB02-BB75-8477-597B-408673976A5D}"/>
              </a:ext>
            </a:extLst>
          </p:cNvPr>
          <p:cNvSpPr txBox="1"/>
          <p:nvPr/>
        </p:nvSpPr>
        <p:spPr>
          <a:xfrm>
            <a:off x="480060" y="2154674"/>
            <a:ext cx="3182691" cy="2490501"/>
          </a:xfrm>
          <a:prstGeom prst="rect">
            <a:avLst/>
          </a:prstGeom>
        </p:spPr>
        <p:txBody>
          <a:bodyPr vert="horz" lIns="91440" tIns="45720" rIns="91440" bIns="45720" rtlCol="0">
            <a:normAutofit/>
          </a:bodyPr>
          <a:lstStyle/>
          <a:p>
            <a:pPr algn="just">
              <a:lnSpc>
                <a:spcPct val="90000"/>
              </a:lnSpc>
              <a:spcAft>
                <a:spcPts val="600"/>
              </a:spcAft>
            </a:pPr>
            <a:r>
              <a:rPr lang="en-US" sz="1000" b="1"/>
              <a:t>Opis programa:</a:t>
            </a:r>
            <a:r>
              <a:rPr lang="en-US" sz="1000"/>
              <a:t> Program je usmjeren na unaprjeđenje prometne infrastrukture, sigurnosti svih sudionika u prometu te povećanje protočnosti na području Općine. Kroz provedbu programa osigurava se nabava i postavljanje prometne signalizacije te izrada prometnih elaborata.</a:t>
            </a:r>
          </a:p>
          <a:p>
            <a:pPr algn="just">
              <a:lnSpc>
                <a:spcPct val="90000"/>
              </a:lnSpc>
              <a:spcAft>
                <a:spcPts val="600"/>
              </a:spcAft>
            </a:pPr>
            <a:r>
              <a:rPr lang="en-US" sz="1000" b="1"/>
              <a:t>Ciljevi programa:</a:t>
            </a:r>
            <a:r>
              <a:rPr lang="en-US" sz="1000"/>
              <a:t> Na efikasan način urediti promet na području Općine Malinska-Dubašnica, povećati sigurnost sudionika u prometu na području općine, unaprijediti prometnu infrastrukturu, poticati održiva prometna rješenja.</a:t>
            </a:r>
          </a:p>
          <a:p>
            <a:pPr algn="just">
              <a:lnSpc>
                <a:spcPct val="90000"/>
              </a:lnSpc>
              <a:spcAft>
                <a:spcPts val="600"/>
              </a:spcAft>
            </a:pPr>
            <a:r>
              <a:rPr lang="en-US" sz="1000" b="1"/>
              <a:t>Pokazatelji uspješnosti</a:t>
            </a:r>
            <a:r>
              <a:rPr lang="en-US" sz="1000"/>
              <a:t>: Broj postavljenih ili obnovljenih znakova te broj izrađenih elaborata</a:t>
            </a:r>
          </a:p>
          <a:p>
            <a:pPr indent="-228600" algn="just">
              <a:lnSpc>
                <a:spcPct val="90000"/>
              </a:lnSpc>
              <a:spcAft>
                <a:spcPts val="600"/>
              </a:spcAft>
              <a:buFont typeface="Arial" panose="020B0604020202020204" pitchFamily="34" charset="0"/>
              <a:buChar char="•"/>
            </a:pPr>
            <a:endParaRPr lang="en-US" sz="1000"/>
          </a:p>
        </p:txBody>
      </p:sp>
      <p:pic>
        <p:nvPicPr>
          <p:cNvPr id="4" name="Slika 3">
            <a:extLst>
              <a:ext uri="{FF2B5EF4-FFF2-40B4-BE49-F238E27FC236}">
                <a16:creationId xmlns:a16="http://schemas.microsoft.com/office/drawing/2014/main" id="{CC0734FC-0A7B-DE2D-98D1-4C52EFDF0486}"/>
              </a:ext>
            </a:extLst>
          </p:cNvPr>
          <p:cNvPicPr>
            <a:picLocks noChangeAspect="1"/>
          </p:cNvPicPr>
          <p:nvPr/>
        </p:nvPicPr>
        <p:blipFill>
          <a:blip r:embed="rId2"/>
          <a:srcRect r="2" b="305"/>
          <a:stretch>
            <a:fillRect/>
          </a:stretch>
        </p:blipFill>
        <p:spPr>
          <a:xfrm>
            <a:off x="3983776" y="7044"/>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kstniOkvir 5">
            <a:extLst>
              <a:ext uri="{FF2B5EF4-FFF2-40B4-BE49-F238E27FC236}">
                <a16:creationId xmlns:a16="http://schemas.microsoft.com/office/drawing/2014/main" id="{D414837E-502A-A7C4-F1C4-D2F2CAE1166D}"/>
              </a:ext>
            </a:extLst>
          </p:cNvPr>
          <p:cNvSpPr txBox="1"/>
          <p:nvPr/>
        </p:nvSpPr>
        <p:spPr>
          <a:xfrm>
            <a:off x="8568819" y="4715738"/>
            <a:ext cx="287258" cy="215444"/>
          </a:xfrm>
          <a:prstGeom prst="rect">
            <a:avLst/>
          </a:prstGeom>
          <a:noFill/>
        </p:spPr>
        <p:txBody>
          <a:bodyPr wrap="none" rtlCol="0">
            <a:spAutoFit/>
          </a:bodyPr>
          <a:lstStyle/>
          <a:p>
            <a:r>
              <a:rPr lang="en-GB" sz="800"/>
              <a:t>77</a:t>
            </a:r>
          </a:p>
        </p:txBody>
      </p:sp>
    </p:spTree>
    <p:extLst>
      <p:ext uri="{BB962C8B-B14F-4D97-AF65-F5344CB8AC3E}">
        <p14:creationId xmlns:p14="http://schemas.microsoft.com/office/powerpoint/2010/main" val="29436926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99C98-5461-72CD-6F3F-A6F8F783992C}"/>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E117F771-AED9-EE74-D777-47D8B76046A2}"/>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en-GB" sz="2400" b="1">
                <a:solidFill>
                  <a:srgbClr val="0B3D4E"/>
                </a:solidFill>
                <a:latin typeface="Cambria" pitchFamily="34" charset="0"/>
                <a:ea typeface="Cambria" pitchFamily="34" charset="-122"/>
                <a:cs typeface="Cambria" pitchFamily="34" charset="-120"/>
              </a:rPr>
              <a:t>RAZDJEL 002 – OPĆINSKO VIJEĆE, OPĆINSKI NAČELNIK I TIJELA</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86BA9558-8A81-EEE0-6B3B-68A999BB784C}"/>
              </a:ext>
            </a:extLst>
          </p:cNvPr>
          <p:cNvSpPr txBox="1"/>
          <p:nvPr/>
        </p:nvSpPr>
        <p:spPr>
          <a:xfrm>
            <a:off x="457200" y="939986"/>
            <a:ext cx="8229600" cy="3677507"/>
          </a:xfrm>
          <a:prstGeom prst="rect">
            <a:avLst/>
          </a:prstGeom>
          <a:noFill/>
          <a:ln/>
        </p:spPr>
        <p:txBody>
          <a:bodyPr wrap="square" lIns="0" tIns="0" rIns="0" bIns="0" rtlCol="0" anchor="ctr"/>
          <a:lstStyle/>
          <a:p>
            <a:pPr algn="just"/>
            <a:r>
              <a:rPr lang="hr-HR" sz="1200"/>
              <a:t>Predstavnička i izvršna tijela općine Malinska-Dubašnica jesu:</a:t>
            </a:r>
            <a:endParaRPr lang="en-GB" sz="1200"/>
          </a:p>
          <a:p>
            <a:pPr marL="171450" lvl="0" indent="-171450" algn="just">
              <a:buFont typeface="Arial" panose="020B0604020202020204" pitchFamily="34" charset="0"/>
              <a:buChar char="•"/>
            </a:pPr>
            <a:r>
              <a:rPr lang="hr-HR" sz="1200" i="1"/>
              <a:t>Općinsko vijeće</a:t>
            </a:r>
            <a:endParaRPr lang="en-GB" sz="1200"/>
          </a:p>
          <a:p>
            <a:pPr marL="171450" lvl="0" indent="-171450" algn="just">
              <a:buFont typeface="Arial" panose="020B0604020202020204" pitchFamily="34" charset="0"/>
              <a:buChar char="•"/>
            </a:pPr>
            <a:r>
              <a:rPr lang="hr-HR" sz="1200" i="1"/>
              <a:t>Općinski načelnik</a:t>
            </a:r>
            <a:endParaRPr lang="en-GB" sz="1200"/>
          </a:p>
          <a:p>
            <a:pPr algn="just"/>
            <a:r>
              <a:rPr lang="hr-HR" sz="1200" i="1"/>
              <a:t> </a:t>
            </a:r>
            <a:endParaRPr lang="en-GB" sz="1200"/>
          </a:p>
          <a:p>
            <a:pPr algn="just"/>
            <a:r>
              <a:rPr lang="hr-HR" sz="1200" b="1"/>
              <a:t>GLAVA 00201 – OPĆINSKO VIJEĆE</a:t>
            </a:r>
            <a:endParaRPr lang="en-GB" sz="1200" b="1"/>
          </a:p>
          <a:p>
            <a:pPr algn="just"/>
            <a:r>
              <a:rPr lang="hr-HR" sz="1200"/>
              <a:t> </a:t>
            </a:r>
            <a:endParaRPr lang="en-GB" sz="1200"/>
          </a:p>
          <a:p>
            <a:pPr algn="just"/>
            <a:r>
              <a:rPr lang="hr-HR" sz="1200"/>
              <a:t>Općinsko vijeće je predstavničko tijelo u Općini Malinska-Dubašnica. Zakonom o lokalnoj i područnoj i (regionalnoj) samoupravi i Statutom Općine Malinska-Dubašnica ("Službene novine" PGŽ, broj 7/21, 39/24) utvrđen je djelokrug i način rada Općinskog vijeća. Općinsko vijeće ima trinaest članova koji se izabiru na izborima za članove predstavničkih tijela, a mandat im traje četiri godine.</a:t>
            </a:r>
            <a:endParaRPr lang="en-GB" sz="1200"/>
          </a:p>
          <a:p>
            <a:pPr algn="just"/>
            <a:r>
              <a:rPr lang="hr-HR" sz="1200"/>
              <a:t> </a:t>
            </a:r>
            <a:endParaRPr lang="en-GB" sz="1200"/>
          </a:p>
          <a:p>
            <a:pPr algn="just"/>
            <a:r>
              <a:rPr lang="hr-HR" sz="1200"/>
              <a:t>Stalna radna tijela Općinskog vijeća jesu:</a:t>
            </a:r>
            <a:endParaRPr lang="en-GB" sz="1200"/>
          </a:p>
          <a:p>
            <a:pPr marL="628650" lvl="1" indent="-171450" algn="just">
              <a:buFont typeface="Arial" panose="020B0604020202020204" pitchFamily="34" charset="0"/>
              <a:buChar char="•"/>
            </a:pPr>
            <a:r>
              <a:rPr lang="hr-HR" sz="1200" i="1"/>
              <a:t>Mandatna komisija,</a:t>
            </a:r>
            <a:endParaRPr lang="en-GB" sz="1200"/>
          </a:p>
          <a:p>
            <a:pPr marL="628650" lvl="1" indent="-171450" algn="just">
              <a:buFont typeface="Arial" panose="020B0604020202020204" pitchFamily="34" charset="0"/>
              <a:buChar char="•"/>
            </a:pPr>
            <a:r>
              <a:rPr lang="hr-HR" sz="1200" i="1"/>
              <a:t>Odbor za izbor i imenovanje i </a:t>
            </a:r>
            <a:endParaRPr lang="en-GB" sz="1200"/>
          </a:p>
          <a:p>
            <a:pPr marL="628650" lvl="1" indent="-171450" algn="just">
              <a:buFont typeface="Arial" panose="020B0604020202020204" pitchFamily="34" charset="0"/>
              <a:buChar char="•"/>
            </a:pPr>
            <a:r>
              <a:rPr lang="hr-HR" sz="1200" i="1"/>
              <a:t>Odbor za statutarno – pravna pitanja.</a:t>
            </a:r>
            <a:endParaRPr lang="en-GB" sz="1200"/>
          </a:p>
          <a:p>
            <a:pPr algn="just"/>
            <a:r>
              <a:rPr lang="hr-HR" sz="1200"/>
              <a:t> </a:t>
            </a:r>
            <a:endParaRPr lang="en-GB" sz="1200"/>
          </a:p>
          <a:p>
            <a:pPr algn="just"/>
            <a:r>
              <a:rPr lang="hr-HR" sz="1200"/>
              <a:t>Radi razmatranja drugih pitanja, Općinsko vijeće može imenovati i druga radna tijela, od kojih je najaktivnije Socijalno vijeće.</a:t>
            </a:r>
            <a:endParaRPr lang="en-GB" sz="1200"/>
          </a:p>
          <a:p>
            <a:pPr algn="just"/>
            <a:r>
              <a:rPr lang="hr-HR" sz="1200"/>
              <a:t> </a:t>
            </a:r>
            <a:endParaRPr lang="en-GB" sz="1200"/>
          </a:p>
          <a:p>
            <a:pPr algn="just"/>
            <a:r>
              <a:rPr lang="hr-HR" sz="1200"/>
              <a:t>Odlukom o naknadama vijećnicima Općinskog vijeća i članovima radnih tijela, utvrđeno je da za rad u ovim tijelima članovi tih tijela imaju pravo na naknadu.</a:t>
            </a:r>
            <a:endParaRPr lang="en-GB" sz="1200"/>
          </a:p>
        </p:txBody>
      </p:sp>
      <p:sp>
        <p:nvSpPr>
          <p:cNvPr id="4" name="TekstniOkvir 3">
            <a:extLst>
              <a:ext uri="{FF2B5EF4-FFF2-40B4-BE49-F238E27FC236}">
                <a16:creationId xmlns:a16="http://schemas.microsoft.com/office/drawing/2014/main" id="{F23FC000-62F0-73E0-7672-38759F9C12BA}"/>
              </a:ext>
            </a:extLst>
          </p:cNvPr>
          <p:cNvSpPr txBox="1"/>
          <p:nvPr/>
        </p:nvSpPr>
        <p:spPr>
          <a:xfrm>
            <a:off x="8568819" y="4715738"/>
            <a:ext cx="287258" cy="215444"/>
          </a:xfrm>
          <a:prstGeom prst="rect">
            <a:avLst/>
          </a:prstGeom>
          <a:noFill/>
        </p:spPr>
        <p:txBody>
          <a:bodyPr wrap="none" rtlCol="0">
            <a:spAutoFit/>
          </a:bodyPr>
          <a:lstStyle/>
          <a:p>
            <a:r>
              <a:rPr lang="en-GB" sz="800"/>
              <a:t>78</a:t>
            </a:r>
          </a:p>
        </p:txBody>
      </p:sp>
    </p:spTree>
    <p:extLst>
      <p:ext uri="{BB962C8B-B14F-4D97-AF65-F5344CB8AC3E}">
        <p14:creationId xmlns:p14="http://schemas.microsoft.com/office/powerpoint/2010/main" val="30406640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36650942-3A2A-D102-8978-55A46C08E03E}"/>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8B54C035-4F64-091E-8787-9DCAF1669649}"/>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 name="Slika 1">
            <a:extLst>
              <a:ext uri="{FF2B5EF4-FFF2-40B4-BE49-F238E27FC236}">
                <a16:creationId xmlns:a16="http://schemas.microsoft.com/office/drawing/2014/main" id="{14EE3598-3CA7-B456-73F0-45A2B88A80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032" y="790821"/>
            <a:ext cx="8025935" cy="2900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4C3A75EB-F686-DD6E-9136-DB46023C6A75}"/>
              </a:ext>
            </a:extLst>
          </p:cNvPr>
          <p:cNvSpPr txBox="1"/>
          <p:nvPr/>
        </p:nvSpPr>
        <p:spPr>
          <a:xfrm>
            <a:off x="8568819" y="4715738"/>
            <a:ext cx="287258" cy="215444"/>
          </a:xfrm>
          <a:prstGeom prst="rect">
            <a:avLst/>
          </a:prstGeom>
          <a:noFill/>
        </p:spPr>
        <p:txBody>
          <a:bodyPr wrap="none" rtlCol="0">
            <a:spAutoFit/>
          </a:bodyPr>
          <a:lstStyle/>
          <a:p>
            <a:r>
              <a:rPr lang="en-GB" sz="800"/>
              <a:t>79</a:t>
            </a:r>
          </a:p>
        </p:txBody>
      </p:sp>
    </p:spTree>
    <p:extLst>
      <p:ext uri="{BB962C8B-B14F-4D97-AF65-F5344CB8AC3E}">
        <p14:creationId xmlns:p14="http://schemas.microsoft.com/office/powerpoint/2010/main" val="12775025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72FC9-991F-C883-1F6C-9690376BC5A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907150EB-242D-440F-566A-5676FBC8C229}"/>
              </a:ext>
            </a:extLst>
          </p:cNvPr>
          <p:cNvSpPr txBox="1"/>
          <p:nvPr/>
        </p:nvSpPr>
        <p:spPr>
          <a:xfrm>
            <a:off x="457200" y="165137"/>
            <a:ext cx="8229600" cy="685573"/>
          </a:xfrm>
          <a:prstGeom prst="rect">
            <a:avLst/>
          </a:prstGeom>
          <a:noFill/>
          <a:ln/>
        </p:spPr>
        <p:txBody>
          <a:bodyPr wrap="square" lIns="0" tIns="0" rIns="0" bIns="0" rtlCol="0" anchor="ctr"/>
          <a:lstStyle/>
          <a:p>
            <a:pPr marL="0" indent="0">
              <a:buNone/>
            </a:pPr>
            <a:r>
              <a:rPr lang="hr-HR" sz="2400" b="1">
                <a:solidFill>
                  <a:srgbClr val="0B3D4E"/>
                </a:solidFill>
                <a:latin typeface="Cambria" pitchFamily="34" charset="0"/>
                <a:ea typeface="Cambria" pitchFamily="34" charset="-122"/>
                <a:cs typeface="Cambria" pitchFamily="34" charset="-120"/>
              </a:rPr>
              <a:t>Program </a:t>
            </a:r>
            <a:r>
              <a:rPr lang="en-GB" sz="2400" b="1">
                <a:solidFill>
                  <a:srgbClr val="0B3D4E"/>
                </a:solidFill>
                <a:latin typeface="Cambria" pitchFamily="34" charset="0"/>
                <a:ea typeface="Cambria" pitchFamily="34" charset="-122"/>
                <a:cs typeface="Cambria" pitchFamily="34" charset="-120"/>
              </a:rPr>
              <a:t>4001</a:t>
            </a:r>
            <a:r>
              <a:rPr lang="hr-HR" sz="2400" b="1">
                <a:solidFill>
                  <a:srgbClr val="0B3D4E"/>
                </a:solidFill>
                <a:latin typeface="Cambria" pitchFamily="34" charset="0"/>
                <a:ea typeface="Cambria" pitchFamily="34" charset="-122"/>
                <a:cs typeface="Cambria" pitchFamily="34" charset="-120"/>
              </a:rPr>
              <a:t> </a:t>
            </a:r>
            <a:r>
              <a:rPr lang="en-GB" sz="2400" b="1">
                <a:solidFill>
                  <a:srgbClr val="0B3D4E"/>
                </a:solidFill>
                <a:latin typeface="Cambria" pitchFamily="34" charset="0"/>
                <a:ea typeface="Cambria" pitchFamily="34" charset="-122"/>
                <a:cs typeface="Cambria" pitchFamily="34" charset="-120"/>
              </a:rPr>
              <a:t>Donošenje akata i mjera iz djelokruga predstavničkog tijela</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137D701F-F4FC-4CC6-4305-6631E15BE322}"/>
              </a:ext>
            </a:extLst>
          </p:cNvPr>
          <p:cNvSpPr txBox="1"/>
          <p:nvPr/>
        </p:nvSpPr>
        <p:spPr>
          <a:xfrm>
            <a:off x="457200" y="939986"/>
            <a:ext cx="8229600" cy="3568323"/>
          </a:xfrm>
          <a:prstGeom prst="rect">
            <a:avLst/>
          </a:prstGeom>
          <a:noFill/>
          <a:ln/>
        </p:spPr>
        <p:txBody>
          <a:bodyPr wrap="square" lIns="0" tIns="0" rIns="0" bIns="0" rtlCol="0" anchor="ctr"/>
          <a:lstStyle/>
          <a:p>
            <a:pPr algn="just"/>
            <a:r>
              <a:rPr lang="hr-HR" sz="1200" b="1"/>
              <a:t>Cilj programa:</a:t>
            </a:r>
            <a:r>
              <a:rPr lang="hr-HR" sz="1200"/>
              <a:t> Osiguravanje redovnog rada predstavničkog tijela i donošenje odluka iz nadležnosti predstavničkog tijela, kojima se osiguravaju lokalne potrebe građana, te unapređenje suradnje s partnerskih gradovima i općinama na temelju potpisanih povelja o suradnji kao i neformalnih oblika suradnje u cilju promocije Općine Malinska-Dubašnica.</a:t>
            </a:r>
            <a:endParaRPr lang="en-GB" sz="1200"/>
          </a:p>
          <a:p>
            <a:pPr algn="just"/>
            <a:r>
              <a:rPr lang="hr-HR" sz="1200"/>
              <a:t> </a:t>
            </a:r>
            <a:endParaRPr lang="en-GB" sz="1200"/>
          </a:p>
          <a:p>
            <a:pPr algn="just"/>
            <a:r>
              <a:rPr lang="hr-HR" sz="1200" b="1"/>
              <a:t>Pokazatelji uspješnosti: </a:t>
            </a:r>
            <a:r>
              <a:rPr lang="hr-HR" sz="1200"/>
              <a:t>Pravodobnost usklađivanja općih akata sa zakonom, kako bi se osiguralo uvjete za pružanje javnih usluga iz nadležnosti Općine, redovno održavanje sjednica predstavničkog tijela i radnih tijela predstavničkog tijela, objava akata koje donose tijela grada u Službenim novinama i na internetskim stranicama, broj riješenih upravnih i neupravnih predmeta, pravodobnost u postupanju u sudskim postupcima, pravodobnost u pripremi materijala za sjednice predstavničkog tijela i njegovih radnih tijela.</a:t>
            </a:r>
            <a:endParaRPr lang="en-GB" sz="1200"/>
          </a:p>
          <a:p>
            <a:pPr algn="just"/>
            <a:endParaRPr lang="en-GB" sz="1200"/>
          </a:p>
          <a:p>
            <a:pPr algn="just"/>
            <a:r>
              <a:rPr lang="hr-HR" sz="1200" b="1"/>
              <a:t>Redovna aktivnost Općinskog vijeća</a:t>
            </a:r>
            <a:r>
              <a:rPr lang="hr-HR" sz="1200"/>
              <a:t> obuhvaća  naknade za rad članovima vijeća, članarine, naknade troškova službenog puta članovima predstavničkih tijela te dodjelu posebnih priznanja. Dodjela posebnih priznanja Općine Malinska-Dubašnica, uključuje priznanja za uspjehe u sportu, počasnog građanina te posebna priznanja načelnika Općine. Priznanja se dodjeljuju svečano povodom obilježavanja Dana Općine, čime se ističe značaj iznimnih postignuća i doprinosa pojedinaca i organizacija u sportu, društvenom, kulturnom i javnom životu Općine. Cilj je prepoznati i nagraditi iznimna postignuća i doprinos građana i organizacija u sportu, društvenom, kulturnom i javnom životu Općine Malinska-Dubašnica. Kvantitativno se prati broj dodijeljenih priznanja u različitim kategorijama (posebna priznanja za uspjehe u sportu, počasni građanin, posebna priznanja načelnika), broj nominiranih kandidata, te broj sudionika svečane dodjele priznanja povodom Dana Općine. </a:t>
            </a:r>
            <a:endParaRPr lang="en-GB" sz="1200"/>
          </a:p>
          <a:p>
            <a:pPr algn="just"/>
            <a:endParaRPr lang="en-GB" sz="1200"/>
          </a:p>
        </p:txBody>
      </p:sp>
      <p:sp>
        <p:nvSpPr>
          <p:cNvPr id="4" name="TekstniOkvir 3">
            <a:extLst>
              <a:ext uri="{FF2B5EF4-FFF2-40B4-BE49-F238E27FC236}">
                <a16:creationId xmlns:a16="http://schemas.microsoft.com/office/drawing/2014/main" id="{8F4D0EF3-3366-E2D3-4654-38416A3DF3C8}"/>
              </a:ext>
            </a:extLst>
          </p:cNvPr>
          <p:cNvSpPr txBox="1"/>
          <p:nvPr/>
        </p:nvSpPr>
        <p:spPr>
          <a:xfrm>
            <a:off x="8568819" y="4715738"/>
            <a:ext cx="287258" cy="215444"/>
          </a:xfrm>
          <a:prstGeom prst="rect">
            <a:avLst/>
          </a:prstGeom>
          <a:noFill/>
        </p:spPr>
        <p:txBody>
          <a:bodyPr wrap="none" rtlCol="0">
            <a:spAutoFit/>
          </a:bodyPr>
          <a:lstStyle/>
          <a:p>
            <a:r>
              <a:rPr lang="en-GB" sz="800"/>
              <a:t>80</a:t>
            </a:r>
          </a:p>
        </p:txBody>
      </p:sp>
    </p:spTree>
    <p:extLst>
      <p:ext uri="{BB962C8B-B14F-4D97-AF65-F5344CB8AC3E}">
        <p14:creationId xmlns:p14="http://schemas.microsoft.com/office/powerpoint/2010/main" val="31996125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0D4B3F-BB92-AECE-3889-7D023DCD6AB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6F533DA9-8641-E4A9-1170-6108D8E5E125}"/>
              </a:ext>
            </a:extLst>
          </p:cNvPr>
          <p:cNvSpPr txBox="1"/>
          <p:nvPr/>
        </p:nvSpPr>
        <p:spPr>
          <a:xfrm>
            <a:off x="429369" y="178904"/>
            <a:ext cx="8263890" cy="107581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3500" b="1">
                <a:latin typeface="+mj-lt"/>
                <a:ea typeface="+mj-ea"/>
                <a:cs typeface="+mj-cs"/>
              </a:rPr>
              <a:t>Program 4001 Donošenje akata i mjera iz djelokruga predstavničkog tijela</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261158"/>
            <a:ext cx="8229600" cy="13716"/>
          </a:xfrm>
          <a:custGeom>
            <a:avLst/>
            <a:gdLst>
              <a:gd name="csX0" fmla="*/ 0 w 8229600"/>
              <a:gd name="csY0" fmla="*/ 0 h 13716"/>
              <a:gd name="csX1" fmla="*/ 521208 w 8229600"/>
              <a:gd name="csY1" fmla="*/ 0 h 13716"/>
              <a:gd name="csX2" fmla="*/ 1371600 w 8229600"/>
              <a:gd name="csY2" fmla="*/ 0 h 13716"/>
              <a:gd name="csX3" fmla="*/ 2221992 w 8229600"/>
              <a:gd name="csY3" fmla="*/ 0 h 13716"/>
              <a:gd name="csX4" fmla="*/ 3072384 w 8229600"/>
              <a:gd name="csY4" fmla="*/ 0 h 13716"/>
              <a:gd name="csX5" fmla="*/ 3511296 w 8229600"/>
              <a:gd name="csY5" fmla="*/ 0 h 13716"/>
              <a:gd name="csX6" fmla="*/ 4114800 w 8229600"/>
              <a:gd name="csY6" fmla="*/ 0 h 13716"/>
              <a:gd name="csX7" fmla="*/ 4553712 w 8229600"/>
              <a:gd name="csY7" fmla="*/ 0 h 13716"/>
              <a:gd name="csX8" fmla="*/ 5239512 w 8229600"/>
              <a:gd name="csY8" fmla="*/ 0 h 13716"/>
              <a:gd name="csX9" fmla="*/ 5843016 w 8229600"/>
              <a:gd name="csY9" fmla="*/ 0 h 13716"/>
              <a:gd name="csX10" fmla="*/ 6611112 w 8229600"/>
              <a:gd name="csY10" fmla="*/ 0 h 13716"/>
              <a:gd name="csX11" fmla="*/ 7461504 w 8229600"/>
              <a:gd name="csY11" fmla="*/ 0 h 13716"/>
              <a:gd name="csX12" fmla="*/ 8229600 w 8229600"/>
              <a:gd name="csY12" fmla="*/ 0 h 13716"/>
              <a:gd name="csX13" fmla="*/ 8229600 w 8229600"/>
              <a:gd name="csY13" fmla="*/ 13716 h 13716"/>
              <a:gd name="csX14" fmla="*/ 7461504 w 8229600"/>
              <a:gd name="csY14" fmla="*/ 13716 h 13716"/>
              <a:gd name="csX15" fmla="*/ 6940296 w 8229600"/>
              <a:gd name="csY15" fmla="*/ 13716 h 13716"/>
              <a:gd name="csX16" fmla="*/ 6419088 w 8229600"/>
              <a:gd name="csY16" fmla="*/ 13716 h 13716"/>
              <a:gd name="csX17" fmla="*/ 5650992 w 8229600"/>
              <a:gd name="csY17" fmla="*/ 13716 h 13716"/>
              <a:gd name="csX18" fmla="*/ 5129784 w 8229600"/>
              <a:gd name="csY18" fmla="*/ 13716 h 13716"/>
              <a:gd name="csX19" fmla="*/ 4690872 w 8229600"/>
              <a:gd name="csY19" fmla="*/ 13716 h 13716"/>
              <a:gd name="csX20" fmla="*/ 4087368 w 8229600"/>
              <a:gd name="csY20" fmla="*/ 13716 h 13716"/>
              <a:gd name="csX21" fmla="*/ 3401568 w 8229600"/>
              <a:gd name="csY21" fmla="*/ 13716 h 13716"/>
              <a:gd name="csX22" fmla="*/ 2798064 w 8229600"/>
              <a:gd name="csY22" fmla="*/ 13716 h 13716"/>
              <a:gd name="csX23" fmla="*/ 2276856 w 8229600"/>
              <a:gd name="csY23" fmla="*/ 13716 h 13716"/>
              <a:gd name="csX24" fmla="*/ 1426464 w 8229600"/>
              <a:gd name="csY24" fmla="*/ 13716 h 13716"/>
              <a:gd name="csX25" fmla="*/ 740664 w 8229600"/>
              <a:gd name="csY25" fmla="*/ 13716 h 13716"/>
              <a:gd name="csX26" fmla="*/ 0 w 8229600"/>
              <a:gd name="csY26" fmla="*/ 13716 h 13716"/>
              <a:gd name="csX27" fmla="*/ 0 w 8229600"/>
              <a:gd name="csY27"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3716"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9169" y="6566"/>
                  <a:pt x="8229218" y="9895"/>
                  <a:pt x="8229600" y="13716"/>
                </a:cubicBezTo>
                <a:cubicBezTo>
                  <a:pt x="7940706" y="-13865"/>
                  <a:pt x="7792584" y="-20581"/>
                  <a:pt x="7461504" y="13716"/>
                </a:cubicBezTo>
                <a:cubicBezTo>
                  <a:pt x="7130424" y="48013"/>
                  <a:pt x="7080072" y="39273"/>
                  <a:pt x="6940296" y="13716"/>
                </a:cubicBezTo>
                <a:cubicBezTo>
                  <a:pt x="6800520" y="-11841"/>
                  <a:pt x="6672872" y="22099"/>
                  <a:pt x="6419088" y="13716"/>
                </a:cubicBezTo>
                <a:cubicBezTo>
                  <a:pt x="6165304" y="5333"/>
                  <a:pt x="5869721" y="415"/>
                  <a:pt x="5650992" y="13716"/>
                </a:cubicBezTo>
                <a:cubicBezTo>
                  <a:pt x="5432263" y="27017"/>
                  <a:pt x="5308310" y="-1549"/>
                  <a:pt x="5129784" y="13716"/>
                </a:cubicBezTo>
                <a:cubicBezTo>
                  <a:pt x="4951258" y="28981"/>
                  <a:pt x="4799696" y="10785"/>
                  <a:pt x="4690872" y="13716"/>
                </a:cubicBezTo>
                <a:cubicBezTo>
                  <a:pt x="4582048" y="16647"/>
                  <a:pt x="4311124" y="-12408"/>
                  <a:pt x="4087368" y="13716"/>
                </a:cubicBezTo>
                <a:cubicBezTo>
                  <a:pt x="3863612" y="39840"/>
                  <a:pt x="3730288" y="8802"/>
                  <a:pt x="3401568" y="13716"/>
                </a:cubicBezTo>
                <a:cubicBezTo>
                  <a:pt x="3072848" y="18630"/>
                  <a:pt x="3020684" y="27853"/>
                  <a:pt x="2798064" y="13716"/>
                </a:cubicBezTo>
                <a:cubicBezTo>
                  <a:pt x="2575444" y="-421"/>
                  <a:pt x="2440915" y="-11924"/>
                  <a:pt x="2276856" y="13716"/>
                </a:cubicBezTo>
                <a:cubicBezTo>
                  <a:pt x="2112797" y="39356"/>
                  <a:pt x="1726502" y="-14132"/>
                  <a:pt x="1426464" y="13716"/>
                </a:cubicBezTo>
                <a:cubicBezTo>
                  <a:pt x="1126426" y="41564"/>
                  <a:pt x="992925" y="16444"/>
                  <a:pt x="740664" y="13716"/>
                </a:cubicBezTo>
                <a:cubicBezTo>
                  <a:pt x="488403" y="10988"/>
                  <a:pt x="195650" y="-20633"/>
                  <a:pt x="0" y="13716"/>
                </a:cubicBezTo>
                <a:cubicBezTo>
                  <a:pt x="120" y="8944"/>
                  <a:pt x="-32" y="6034"/>
                  <a:pt x="0" y="0"/>
                </a:cubicBezTo>
                <a:close/>
              </a:path>
              <a:path w="8229600" h="13716"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29365" y="6754"/>
                  <a:pt x="8229865" y="9234"/>
                  <a:pt x="8229600" y="13716"/>
                </a:cubicBezTo>
                <a:cubicBezTo>
                  <a:pt x="8075287" y="30482"/>
                  <a:pt x="7821366" y="17278"/>
                  <a:pt x="7626096" y="13716"/>
                </a:cubicBezTo>
                <a:cubicBezTo>
                  <a:pt x="7430826" y="10154"/>
                  <a:pt x="7320004" y="-14241"/>
                  <a:pt x="7022592" y="13716"/>
                </a:cubicBezTo>
                <a:cubicBezTo>
                  <a:pt x="6725180" y="41673"/>
                  <a:pt x="6348804" y="-18597"/>
                  <a:pt x="6172200" y="13716"/>
                </a:cubicBezTo>
                <a:cubicBezTo>
                  <a:pt x="5995596" y="46029"/>
                  <a:pt x="5788102" y="18318"/>
                  <a:pt x="5650992" y="13716"/>
                </a:cubicBezTo>
                <a:cubicBezTo>
                  <a:pt x="5513882" y="9114"/>
                  <a:pt x="5198399" y="24549"/>
                  <a:pt x="4882896" y="13716"/>
                </a:cubicBezTo>
                <a:cubicBezTo>
                  <a:pt x="4567393" y="2883"/>
                  <a:pt x="4557008" y="22393"/>
                  <a:pt x="4443984" y="13716"/>
                </a:cubicBezTo>
                <a:cubicBezTo>
                  <a:pt x="4330960" y="5039"/>
                  <a:pt x="4061674" y="24319"/>
                  <a:pt x="3758184" y="13716"/>
                </a:cubicBezTo>
                <a:cubicBezTo>
                  <a:pt x="3454694" y="3113"/>
                  <a:pt x="3380392" y="14547"/>
                  <a:pt x="3236976" y="13716"/>
                </a:cubicBezTo>
                <a:cubicBezTo>
                  <a:pt x="3093560" y="12885"/>
                  <a:pt x="2632116" y="33035"/>
                  <a:pt x="2386584" y="13716"/>
                </a:cubicBezTo>
                <a:cubicBezTo>
                  <a:pt x="2141052" y="-5603"/>
                  <a:pt x="2110884" y="24205"/>
                  <a:pt x="1947672" y="13716"/>
                </a:cubicBezTo>
                <a:cubicBezTo>
                  <a:pt x="1784460" y="3227"/>
                  <a:pt x="1535467" y="-4111"/>
                  <a:pt x="1261872" y="13716"/>
                </a:cubicBezTo>
                <a:cubicBezTo>
                  <a:pt x="988277" y="31543"/>
                  <a:pt x="1021096" y="5803"/>
                  <a:pt x="822960" y="13716"/>
                </a:cubicBezTo>
                <a:cubicBezTo>
                  <a:pt x="624824" y="21629"/>
                  <a:pt x="298309" y="-3289"/>
                  <a:pt x="0" y="13716"/>
                </a:cubicBezTo>
                <a:cubicBezTo>
                  <a:pt x="52" y="10594"/>
                  <a:pt x="386" y="5364"/>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692B9F35-A2E4-862A-43BD-36FA2F72AC27}"/>
              </a:ext>
            </a:extLst>
          </p:cNvPr>
          <p:cNvSpPr txBox="1"/>
          <p:nvPr/>
        </p:nvSpPr>
        <p:spPr>
          <a:xfrm>
            <a:off x="429368" y="1553487"/>
            <a:ext cx="5422791" cy="3089379"/>
          </a:xfrm>
          <a:prstGeom prst="rect">
            <a:avLst/>
          </a:prstGeom>
        </p:spPr>
        <p:txBody>
          <a:bodyPr vert="horz" lIns="91440" tIns="45720" rIns="91440" bIns="45720" rtlCol="0" anchor="t">
            <a:normAutofit/>
          </a:bodyPr>
          <a:lstStyle/>
          <a:p>
            <a:pPr algn="just">
              <a:lnSpc>
                <a:spcPct val="90000"/>
              </a:lnSpc>
              <a:spcAft>
                <a:spcPts val="600"/>
              </a:spcAft>
            </a:pPr>
            <a:r>
              <a:rPr lang="en-US" sz="900" b="1"/>
              <a:t>Redovna aktivnost radnih tijela općinskog vijeća</a:t>
            </a:r>
            <a:r>
              <a:rPr lang="en-US" sz="900"/>
              <a:t> obuhvaća financiranje naknada za rad ostalih tijela (odbori, komisije te povjerenstva).</a:t>
            </a:r>
          </a:p>
          <a:p>
            <a:pPr algn="just">
              <a:lnSpc>
                <a:spcPct val="90000"/>
              </a:lnSpc>
              <a:spcAft>
                <a:spcPts val="600"/>
              </a:spcAft>
            </a:pPr>
            <a:r>
              <a:rPr lang="en-US" sz="900" b="1"/>
              <a:t>Financiranje političkih stranaka</a:t>
            </a:r>
            <a:r>
              <a:rPr lang="en-US" sz="900" b="1" i="1"/>
              <a:t> </a:t>
            </a:r>
            <a:r>
              <a:rPr lang="en-US" sz="900"/>
              <a:t>obuhvaćaju sredstva za rad političkih stranaka koja se iz Proračuna osiguravaju prema Zakonu o financiranju političkih aktivnosti, izborne promidžbe i referenduma. </a:t>
            </a:r>
          </a:p>
          <a:p>
            <a:pPr algn="just">
              <a:lnSpc>
                <a:spcPct val="90000"/>
              </a:lnSpc>
              <a:spcAft>
                <a:spcPts val="600"/>
              </a:spcAft>
            </a:pPr>
            <a:r>
              <a:rPr lang="en-US" sz="900" b="1"/>
              <a:t>Međuopćinska i međunarodna suradnja</a:t>
            </a:r>
            <a:r>
              <a:rPr lang="en-US" sz="900"/>
              <a:t> - Program obuhvaća aktivnosti suradnje Općine Malinska-Dubašnica s bratimljenim općinama u Europi, uključujući Święciechowa (Poljska), Großhabersdorf (Njemačka), Aixe-sur-Vienne (Francuska). Program omogućuje kulturnu, društvenu i turističku razmjenu, organizaciju zajedničkih događanja, posjeta, radionica i manifestacija te promicanje zajedničkog kulturnog naslijeđa i tradicija. Financijska i organizacijska podrška osigurava provedbu projekata suradnje, kulturnih i obrazovnih aktivnosti, te jačanje međusobnog razumijevanja i prijateljskih veza među općinama. </a:t>
            </a:r>
          </a:p>
          <a:p>
            <a:pPr algn="just">
              <a:lnSpc>
                <a:spcPct val="90000"/>
              </a:lnSpc>
              <a:spcAft>
                <a:spcPts val="600"/>
              </a:spcAft>
            </a:pPr>
            <a:r>
              <a:rPr lang="en-US" sz="900"/>
              <a:t>Cilj programa je jačanje međunarodnih i međuopćinskih veza, promicanje lokalnog identiteta kroz razmjenu kulturnih vrijednosti, poticanje građana na sudjelovanje u zajedničkim inicijativama te razvoj kulturnog i turističkog potencijala Općine Malinska-Dubašnica i njenih partnera u Europi. Pokazatelj realizacije – prati se broj organiziranih zajedničkih događanja, kulturnih i obrazovnih aktivnosti, broj sudionika i delegacija koje sudjeluju u posjetima i razmjenama, te broj projektnih inicijativa realiziranih s bratimljenim općinama. U 2026. godini održava se susret pobratimljenih Općina u Malinskoj u vrijeme održavanja Sense.</a:t>
            </a:r>
          </a:p>
        </p:txBody>
      </p:sp>
      <p:pic>
        <p:nvPicPr>
          <p:cNvPr id="4" name="Slika 3">
            <a:extLst>
              <a:ext uri="{FF2B5EF4-FFF2-40B4-BE49-F238E27FC236}">
                <a16:creationId xmlns:a16="http://schemas.microsoft.com/office/drawing/2014/main" id="{50804561-D96C-23F3-0CEE-FD02A062FB28}"/>
              </a:ext>
            </a:extLst>
          </p:cNvPr>
          <p:cNvPicPr>
            <a:picLocks noChangeAspect="1"/>
          </p:cNvPicPr>
          <p:nvPr/>
        </p:nvPicPr>
        <p:blipFill>
          <a:blip r:embed="rId2"/>
          <a:srcRect l="27177" t="29222" r="26651" b="28868"/>
          <a:stretch>
            <a:fillRect/>
          </a:stretch>
        </p:blipFill>
        <p:spPr>
          <a:xfrm>
            <a:off x="6455390" y="1729914"/>
            <a:ext cx="1897039" cy="2152428"/>
          </a:xfrm>
          <a:prstGeom prst="rect">
            <a:avLst/>
          </a:prstGeom>
        </p:spPr>
      </p:pic>
      <p:sp>
        <p:nvSpPr>
          <p:cNvPr id="6" name="TekstniOkvir 5">
            <a:extLst>
              <a:ext uri="{FF2B5EF4-FFF2-40B4-BE49-F238E27FC236}">
                <a16:creationId xmlns:a16="http://schemas.microsoft.com/office/drawing/2014/main" id="{0EE6AB5E-55A3-8E2F-FDFB-93CFB73D3B22}"/>
              </a:ext>
            </a:extLst>
          </p:cNvPr>
          <p:cNvSpPr txBox="1"/>
          <p:nvPr/>
        </p:nvSpPr>
        <p:spPr>
          <a:xfrm>
            <a:off x="8568819" y="4715738"/>
            <a:ext cx="287258" cy="215444"/>
          </a:xfrm>
          <a:prstGeom prst="rect">
            <a:avLst/>
          </a:prstGeom>
          <a:noFill/>
        </p:spPr>
        <p:txBody>
          <a:bodyPr wrap="none" rtlCol="0">
            <a:spAutoFit/>
          </a:bodyPr>
          <a:lstStyle/>
          <a:p>
            <a:r>
              <a:rPr lang="en-GB" sz="800"/>
              <a:t>81</a:t>
            </a:r>
          </a:p>
        </p:txBody>
      </p:sp>
    </p:spTree>
    <p:extLst>
      <p:ext uri="{BB962C8B-B14F-4D97-AF65-F5344CB8AC3E}">
        <p14:creationId xmlns:p14="http://schemas.microsoft.com/office/powerpoint/2010/main" val="19574843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83E0FC7A-EDCC-A877-FB0D-88A9DE20513A}"/>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E5A7AD3F-1529-69E8-C2C3-7D978225B4D7}"/>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2" name="Slika 1">
            <a:extLst>
              <a:ext uri="{FF2B5EF4-FFF2-40B4-BE49-F238E27FC236}">
                <a16:creationId xmlns:a16="http://schemas.microsoft.com/office/drawing/2014/main" id="{14AFD423-4C1C-936D-311A-2AE9E955F4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057" y="1328382"/>
            <a:ext cx="8095885" cy="18160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E024BF89-0E64-8690-7366-906BE0A85C19}"/>
              </a:ext>
            </a:extLst>
          </p:cNvPr>
          <p:cNvSpPr txBox="1"/>
          <p:nvPr/>
        </p:nvSpPr>
        <p:spPr>
          <a:xfrm>
            <a:off x="8568819" y="4715738"/>
            <a:ext cx="287258" cy="215444"/>
          </a:xfrm>
          <a:prstGeom prst="rect">
            <a:avLst/>
          </a:prstGeom>
          <a:noFill/>
        </p:spPr>
        <p:txBody>
          <a:bodyPr wrap="none" rtlCol="0">
            <a:spAutoFit/>
          </a:bodyPr>
          <a:lstStyle/>
          <a:p>
            <a:r>
              <a:rPr lang="en-GB" sz="800"/>
              <a:t>82</a:t>
            </a:r>
          </a:p>
        </p:txBody>
      </p:sp>
    </p:spTree>
    <p:extLst>
      <p:ext uri="{BB962C8B-B14F-4D97-AF65-F5344CB8AC3E}">
        <p14:creationId xmlns:p14="http://schemas.microsoft.com/office/powerpoint/2010/main" val="24524998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F8E7A-244D-45A1-87C2-FE4DE07F324C}"/>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0EAC6337-25A1-7FB5-3AEE-826004BC6229}"/>
              </a:ext>
            </a:extLst>
          </p:cNvPr>
          <p:cNvSpPr txBox="1"/>
          <p:nvPr/>
        </p:nvSpPr>
        <p:spPr>
          <a:xfrm>
            <a:off x="457200" y="165137"/>
            <a:ext cx="8229600" cy="1113203"/>
          </a:xfrm>
          <a:prstGeom prst="rect">
            <a:avLst/>
          </a:prstGeom>
          <a:noFill/>
          <a:ln/>
        </p:spPr>
        <p:txBody>
          <a:bodyPr wrap="square" lIns="0" tIns="0" rIns="0" bIns="0" rtlCol="0" anchor="ctr"/>
          <a:lstStyle/>
          <a:p>
            <a:pPr marL="0" indent="0">
              <a:buNone/>
            </a:pPr>
            <a:r>
              <a:rPr lang="en-GB" sz="2400" b="1">
                <a:solidFill>
                  <a:srgbClr val="0B3D4E"/>
                </a:solidFill>
                <a:latin typeface="Cambria" pitchFamily="34" charset="0"/>
                <a:ea typeface="Cambria" pitchFamily="34" charset="-122"/>
                <a:cs typeface="Cambria" pitchFamily="34" charset="-120"/>
              </a:rPr>
              <a:t>GLAVA 00202 – OPĆINSKI NAČELNIK</a:t>
            </a:r>
          </a:p>
          <a:p>
            <a:pPr marL="0" indent="0">
              <a:buNone/>
            </a:pPr>
            <a:r>
              <a:rPr lang="en-GB" sz="2400" b="1">
                <a:solidFill>
                  <a:srgbClr val="0B3D4E"/>
                </a:solidFill>
                <a:latin typeface="Cambria" pitchFamily="34" charset="0"/>
                <a:ea typeface="Cambria" pitchFamily="34" charset="-122"/>
                <a:cs typeface="Cambria" pitchFamily="34" charset="-120"/>
              </a:rPr>
              <a:t>Program 4002 – Donošenje akata i mjera iz djelokruga izvršnog tijela</a:t>
            </a:r>
            <a:endParaRPr lang="hr-HR" sz="2400" b="1">
              <a:solidFill>
                <a:srgbClr val="0B3D4E"/>
              </a:solidFill>
              <a:latin typeface="Cambria" pitchFamily="34" charset="0"/>
              <a:ea typeface="Cambria" pitchFamily="34" charset="-122"/>
              <a:cs typeface="Cambria" pitchFamily="34" charset="-120"/>
            </a:endParaRPr>
          </a:p>
        </p:txBody>
      </p:sp>
      <p:sp>
        <p:nvSpPr>
          <p:cNvPr id="5" name="Text 1">
            <a:extLst>
              <a:ext uri="{FF2B5EF4-FFF2-40B4-BE49-F238E27FC236}">
                <a16:creationId xmlns:a16="http://schemas.microsoft.com/office/drawing/2014/main" id="{62077B00-B955-7822-F714-172E12E33575}"/>
              </a:ext>
            </a:extLst>
          </p:cNvPr>
          <p:cNvSpPr txBox="1"/>
          <p:nvPr/>
        </p:nvSpPr>
        <p:spPr>
          <a:xfrm>
            <a:off x="457200" y="1322124"/>
            <a:ext cx="8229600" cy="3372706"/>
          </a:xfrm>
          <a:prstGeom prst="rect">
            <a:avLst/>
          </a:prstGeom>
          <a:noFill/>
          <a:ln/>
        </p:spPr>
        <p:txBody>
          <a:bodyPr wrap="square" lIns="0" tIns="0" rIns="0" bIns="0" rtlCol="0" anchor="ctr"/>
          <a:lstStyle/>
          <a:p>
            <a:pPr algn="just"/>
            <a:r>
              <a:rPr lang="hr-HR" sz="1200" b="1"/>
              <a:t>Opis programa: </a:t>
            </a:r>
            <a:r>
              <a:rPr lang="hr-HR" sz="1200"/>
              <a:t>Program obuhvaća aktivnosti iz djelokruga rada općinskog načelnika u suradnji s pročelnikom Upravnog odjela Općine Malinska – Dubašnica te aktivnosti reprezentacije i pokroviteljstva raznih manifestacija i drugih događanja od posebnog interesa grada.</a:t>
            </a:r>
            <a:endParaRPr lang="en-GB" sz="1200"/>
          </a:p>
          <a:p>
            <a:pPr algn="just"/>
            <a:endParaRPr lang="en-GB" sz="1200"/>
          </a:p>
          <a:p>
            <a:pPr algn="just"/>
            <a:r>
              <a:rPr lang="hr-HR" sz="1200"/>
              <a:t>Sredstvima planiranim za sponzorstva i pokroviteljstva podržat će se održavanje raznih kulturnih i sportskih</a:t>
            </a:r>
            <a:endParaRPr lang="en-GB" sz="1200"/>
          </a:p>
          <a:p>
            <a:pPr algn="just"/>
            <a:r>
              <a:rPr lang="hr-HR" sz="1200"/>
              <a:t>manifestacija, održavanje raznih programa i aktivnosti djece i mladih te drugih raznih događanja i programa od interesa za Općinu radi obogaćivanja kulturnog i društvenog života građana. </a:t>
            </a:r>
            <a:endParaRPr lang="en-GB" sz="1200"/>
          </a:p>
          <a:p>
            <a:pPr algn="just"/>
            <a:endParaRPr lang="en-GB" sz="1200"/>
          </a:p>
          <a:p>
            <a:pPr algn="just"/>
            <a:r>
              <a:rPr lang="hr-HR" sz="1200"/>
              <a:t>Troškovi reprezentacije planirani su za razna ugošćavanja prilikom održavanja manifestacija, obilježavanja blagdana i slično.</a:t>
            </a:r>
            <a:endParaRPr lang="en-GB" sz="1200"/>
          </a:p>
          <a:p>
            <a:pPr algn="just"/>
            <a:r>
              <a:rPr lang="hr-HR" sz="1200"/>
              <a:t>Program uključuje i aktivnost proračunske zalihe. Odnosi se na sredstva proračunske zalihe koja se koriste za nepredviđene namjene, za koje u proračunu nisu osigurana sredstva, ili za namjene za koje se tijekom godine pokaže da za njih nisu utvrđena dovoljna sredstva jer ih pri planiranju proračuna nije bilo moguće predvidjeti. Sredstva proračunske zalihe mogu iznositi najviše 0,5% planiranih proračunskih prihoda bez primitaka.</a:t>
            </a:r>
            <a:endParaRPr lang="en-GB" sz="1200"/>
          </a:p>
          <a:p>
            <a:pPr algn="just"/>
            <a:endParaRPr lang="en-GB" sz="1200"/>
          </a:p>
          <a:p>
            <a:r>
              <a:rPr lang="hr-HR" sz="1200" b="1"/>
              <a:t>Ciljevi programa: </a:t>
            </a:r>
            <a:r>
              <a:rPr lang="hr-HR" sz="1200"/>
              <a:t>Osiguravanje redovnog rada izvršnog tijela i donošenje odluka iz nadležnosti izvršnog tijela, kojima se osiguravaju lokalne potrebe građana. Efikasno obavljanje poslova lokalnog značaja u skladu s propisima.</a:t>
            </a:r>
            <a:endParaRPr lang="en-GB" sz="1200"/>
          </a:p>
          <a:p>
            <a:endParaRPr lang="en-GB" sz="1200"/>
          </a:p>
          <a:p>
            <a:r>
              <a:rPr lang="hr-HR" sz="1200" b="1"/>
              <a:t>Pokazatelji uspješnosti: </a:t>
            </a:r>
            <a:r>
              <a:rPr lang="hr-HR" sz="1200"/>
              <a:t>Zadovoljstvo građana provedbom programa.</a:t>
            </a:r>
            <a:endParaRPr lang="en-GB" sz="1200"/>
          </a:p>
          <a:p>
            <a:pPr algn="just"/>
            <a:endParaRPr lang="en-GB" sz="1200"/>
          </a:p>
        </p:txBody>
      </p:sp>
      <p:sp>
        <p:nvSpPr>
          <p:cNvPr id="4" name="TekstniOkvir 3">
            <a:extLst>
              <a:ext uri="{FF2B5EF4-FFF2-40B4-BE49-F238E27FC236}">
                <a16:creationId xmlns:a16="http://schemas.microsoft.com/office/drawing/2014/main" id="{8CB3E9E6-D8C2-77FB-561E-9BA0AC92DCD0}"/>
              </a:ext>
            </a:extLst>
          </p:cNvPr>
          <p:cNvSpPr txBox="1"/>
          <p:nvPr/>
        </p:nvSpPr>
        <p:spPr>
          <a:xfrm>
            <a:off x="8568819" y="4715738"/>
            <a:ext cx="287258" cy="215444"/>
          </a:xfrm>
          <a:prstGeom prst="rect">
            <a:avLst/>
          </a:prstGeom>
          <a:noFill/>
        </p:spPr>
        <p:txBody>
          <a:bodyPr wrap="none" rtlCol="0">
            <a:spAutoFit/>
          </a:bodyPr>
          <a:lstStyle/>
          <a:p>
            <a:r>
              <a:rPr lang="en-GB" sz="800"/>
              <a:t>83</a:t>
            </a:r>
          </a:p>
        </p:txBody>
      </p:sp>
    </p:spTree>
    <p:extLst>
      <p:ext uri="{BB962C8B-B14F-4D97-AF65-F5344CB8AC3E}">
        <p14:creationId xmlns:p14="http://schemas.microsoft.com/office/powerpoint/2010/main" val="24861630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0FDFA"/>
        </a:solidFill>
        <a:effectLst/>
      </p:bgPr>
    </p:bg>
    <p:spTree>
      <p:nvGrpSpPr>
        <p:cNvPr id="1" name="">
          <a:extLst>
            <a:ext uri="{FF2B5EF4-FFF2-40B4-BE49-F238E27FC236}">
              <a16:creationId xmlns:a16="http://schemas.microsoft.com/office/drawing/2014/main" id="{CA6AE058-A0C0-1761-E9C4-00224A5C2330}"/>
            </a:ext>
          </a:extLst>
        </p:cNvPr>
        <p:cNvGrpSpPr/>
        <p:nvPr/>
      </p:nvGrpSpPr>
      <p:grpSpPr>
        <a:xfrm>
          <a:off x="0" y="0"/>
          <a:ext cx="0" cy="0"/>
          <a:chOff x="0" y="0"/>
          <a:chExt cx="0" cy="0"/>
        </a:xfrm>
      </p:grpSpPr>
      <p:sp>
        <p:nvSpPr>
          <p:cNvPr id="30" name="Text 28">
            <a:extLst>
              <a:ext uri="{FF2B5EF4-FFF2-40B4-BE49-F238E27FC236}">
                <a16:creationId xmlns:a16="http://schemas.microsoft.com/office/drawing/2014/main" id="{39420AD6-23C9-F968-1AC7-2DC5A377D456}"/>
              </a:ext>
            </a:extLst>
          </p:cNvPr>
          <p:cNvSpPr txBox="1"/>
          <p:nvPr/>
        </p:nvSpPr>
        <p:spPr>
          <a:xfrm>
            <a:off x="457200" y="4663440"/>
            <a:ext cx="6400800" cy="320040"/>
          </a:xfrm>
          <a:prstGeom prst="rect">
            <a:avLst/>
          </a:prstGeom>
          <a:noFill/>
          <a:ln/>
        </p:spPr>
        <p:txBody>
          <a:bodyPr wrap="square" lIns="0" tIns="0" rIns="0" bIns="0" rtlCol="0" anchor="ctr"/>
          <a:lstStyle/>
          <a:p>
            <a:pPr marL="0" indent="0">
              <a:buNone/>
            </a:pPr>
            <a:r>
              <a:rPr lang="en-US" sz="800" dirty="0">
                <a:solidFill>
                  <a:srgbClr val="64748B"/>
                </a:solidFill>
                <a:latin typeface="Calibri" pitchFamily="34" charset="0"/>
                <a:ea typeface="Calibri" pitchFamily="34" charset="-122"/>
                <a:cs typeface="Calibri" pitchFamily="34" charset="-120"/>
              </a:rPr>
              <a:t>Općina Malinska-Dubašnica | Proračun u malom 2026.</a:t>
            </a:r>
            <a:endParaRPr lang="en-US" sz="800" dirty="0"/>
          </a:p>
        </p:txBody>
      </p:sp>
      <p:pic>
        <p:nvPicPr>
          <p:cNvPr id="3" name="Slika 2">
            <a:extLst>
              <a:ext uri="{FF2B5EF4-FFF2-40B4-BE49-F238E27FC236}">
                <a16:creationId xmlns:a16="http://schemas.microsoft.com/office/drawing/2014/main" id="{D1D1278A-0924-0A52-BA1A-9D6EDD3E158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7560" y="1510352"/>
            <a:ext cx="8188879" cy="1462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niOkvir 3">
            <a:extLst>
              <a:ext uri="{FF2B5EF4-FFF2-40B4-BE49-F238E27FC236}">
                <a16:creationId xmlns:a16="http://schemas.microsoft.com/office/drawing/2014/main" id="{9A14F119-F78B-6734-17BE-76EAD9E3978C}"/>
              </a:ext>
            </a:extLst>
          </p:cNvPr>
          <p:cNvSpPr txBox="1"/>
          <p:nvPr/>
        </p:nvSpPr>
        <p:spPr>
          <a:xfrm>
            <a:off x="8568819" y="4715738"/>
            <a:ext cx="287258" cy="215444"/>
          </a:xfrm>
          <a:prstGeom prst="rect">
            <a:avLst/>
          </a:prstGeom>
          <a:noFill/>
        </p:spPr>
        <p:txBody>
          <a:bodyPr wrap="none" rtlCol="0">
            <a:spAutoFit/>
          </a:bodyPr>
          <a:lstStyle/>
          <a:p>
            <a:r>
              <a:rPr lang="en-GB" sz="800"/>
              <a:t>84</a:t>
            </a:r>
          </a:p>
        </p:txBody>
      </p:sp>
    </p:spTree>
    <p:extLst>
      <p:ext uri="{BB962C8B-B14F-4D97-AF65-F5344CB8AC3E}">
        <p14:creationId xmlns:p14="http://schemas.microsoft.com/office/powerpoint/2010/main" val="9311893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6222BD-2B38-7DBE-7907-C7C4B27722B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EDF0C96E-A7DD-45D0-D734-65D0E4147E15}"/>
              </a:ext>
            </a:extLst>
          </p:cNvPr>
          <p:cNvSpPr txBox="1"/>
          <p:nvPr/>
        </p:nvSpPr>
        <p:spPr>
          <a:xfrm>
            <a:off x="473202" y="480060"/>
            <a:ext cx="3614166" cy="1110996"/>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1600" b="1" kern="1200">
                <a:solidFill>
                  <a:schemeClr val="tx1"/>
                </a:solidFill>
                <a:latin typeface="+mj-lt"/>
                <a:ea typeface="+mj-ea"/>
                <a:cs typeface="+mj-cs"/>
              </a:rPr>
              <a:t>GLAVA 00203 – MJESNA SAMOUPRAVA</a:t>
            </a:r>
          </a:p>
          <a:p>
            <a:pPr marL="0" indent="0">
              <a:lnSpc>
                <a:spcPct val="90000"/>
              </a:lnSpc>
              <a:spcBef>
                <a:spcPct val="0"/>
              </a:spcBef>
              <a:spcAft>
                <a:spcPts val="600"/>
              </a:spcAft>
            </a:pPr>
            <a:r>
              <a:rPr lang="en-US" sz="1600" b="1" kern="1200">
                <a:solidFill>
                  <a:schemeClr val="tx1"/>
                </a:solidFill>
                <a:latin typeface="+mj-lt"/>
                <a:ea typeface="+mj-ea"/>
                <a:cs typeface="+mj-cs"/>
              </a:rPr>
              <a:t>Program 4003 – Donošenje akata i mjera iz djelokruga mjesne samouprave</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1779651"/>
            <a:ext cx="2441321" cy="13716"/>
          </a:xfrm>
          <a:custGeom>
            <a:avLst/>
            <a:gdLst>
              <a:gd name="csX0" fmla="*/ 0 w 2441321"/>
              <a:gd name="csY0" fmla="*/ 0 h 13716"/>
              <a:gd name="csX1" fmla="*/ 585917 w 2441321"/>
              <a:gd name="csY1" fmla="*/ 0 h 13716"/>
              <a:gd name="csX2" fmla="*/ 1196247 w 2441321"/>
              <a:gd name="csY2" fmla="*/ 0 h 13716"/>
              <a:gd name="csX3" fmla="*/ 1806578 w 2441321"/>
              <a:gd name="csY3" fmla="*/ 0 h 13716"/>
              <a:gd name="csX4" fmla="*/ 2441321 w 2441321"/>
              <a:gd name="csY4" fmla="*/ 0 h 13716"/>
              <a:gd name="csX5" fmla="*/ 2441321 w 2441321"/>
              <a:gd name="csY5" fmla="*/ 13716 h 13716"/>
              <a:gd name="csX6" fmla="*/ 1830991 w 2441321"/>
              <a:gd name="csY6" fmla="*/ 13716 h 13716"/>
              <a:gd name="csX7" fmla="*/ 1269487 w 2441321"/>
              <a:gd name="csY7" fmla="*/ 13716 h 13716"/>
              <a:gd name="csX8" fmla="*/ 707983 w 2441321"/>
              <a:gd name="csY8" fmla="*/ 13716 h 13716"/>
              <a:gd name="csX9" fmla="*/ 0 w 2441321"/>
              <a:gd name="csY9" fmla="*/ 13716 h 13716"/>
              <a:gd name="csX10" fmla="*/ 0 w 2441321"/>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a:extLst>
              <a:ext uri="{FF2B5EF4-FFF2-40B4-BE49-F238E27FC236}">
                <a16:creationId xmlns:a16="http://schemas.microsoft.com/office/drawing/2014/main" id="{FFF33A16-99F4-C3A9-02F4-A9A31005C202}"/>
              </a:ext>
            </a:extLst>
          </p:cNvPr>
          <p:cNvSpPr txBox="1"/>
          <p:nvPr/>
        </p:nvSpPr>
        <p:spPr>
          <a:xfrm>
            <a:off x="473202" y="1995678"/>
            <a:ext cx="4380152" cy="2660904"/>
          </a:xfrm>
          <a:prstGeom prst="rect">
            <a:avLst/>
          </a:prstGeom>
        </p:spPr>
        <p:txBody>
          <a:bodyPr vert="horz" lIns="91440" tIns="45720" rIns="91440" bIns="45720" rtlCol="0" anchor="t">
            <a:normAutofit/>
          </a:bodyPr>
          <a:lstStyle/>
          <a:p>
            <a:pPr algn="just">
              <a:lnSpc>
                <a:spcPct val="90000"/>
              </a:lnSpc>
              <a:spcAft>
                <a:spcPts val="600"/>
              </a:spcAft>
            </a:pPr>
            <a:r>
              <a:rPr lang="en-US" sz="1000" b="1"/>
              <a:t>Opis programa</a:t>
            </a:r>
            <a:r>
              <a:rPr lang="en-US" sz="1000"/>
              <a:t>: Program obuhvaća aktivnosti iz djelokruga rada mjesnih odbora Općine Malinska-Dubašnica koje doprinose ostvarivanju prava i interesa građana kroz djelovanje mjesnih odbora te unaprjeđenje kvalitete života u naseljima. Mjesni odbori predstavljaju organizacijski oblik putem kojeg se ostvaruje neposredno sudjelovanje građana u odlučivanju o lokalnim pitanjima od zajedničkog interesa. </a:t>
            </a:r>
          </a:p>
          <a:p>
            <a:pPr algn="just">
              <a:lnSpc>
                <a:spcPct val="90000"/>
              </a:lnSpc>
              <a:spcAft>
                <a:spcPts val="600"/>
              </a:spcAft>
            </a:pPr>
            <a:r>
              <a:rPr lang="en-US" sz="1000"/>
              <a:t>Na području Općine Malinska-Dubašnica formirano je pet mjesnih odbora: Sveti Vid-Miholjice, Poganka - Sveti Anton, Porat - Vantačići, Milčetići - Turčići - Zidarići, Malinska - Bogovići. Programom se financiraju naknade za rad vijeća mjesnih odbora.</a:t>
            </a:r>
            <a:r>
              <a:rPr lang="en-US" sz="1000" b="1"/>
              <a:t> </a:t>
            </a:r>
            <a:endParaRPr lang="en-US" sz="1000"/>
          </a:p>
          <a:p>
            <a:pPr algn="just">
              <a:lnSpc>
                <a:spcPct val="90000"/>
              </a:lnSpc>
              <a:spcAft>
                <a:spcPts val="600"/>
              </a:spcAft>
            </a:pPr>
            <a:r>
              <a:rPr lang="en-US" sz="1000" b="1"/>
              <a:t>Ciljevi programa: </a:t>
            </a:r>
            <a:r>
              <a:rPr lang="en-US" sz="1000"/>
              <a:t>Prepoznavanjem lokalnih potreba pridonijeti ravnomjernijem razvoju svih dijelova Općine.</a:t>
            </a:r>
            <a:r>
              <a:rPr lang="en-US" sz="1000" b="1"/>
              <a:t> </a:t>
            </a:r>
            <a:endParaRPr lang="en-US" sz="1000"/>
          </a:p>
          <a:p>
            <a:pPr algn="just">
              <a:lnSpc>
                <a:spcPct val="90000"/>
              </a:lnSpc>
              <a:spcAft>
                <a:spcPts val="600"/>
              </a:spcAft>
            </a:pPr>
            <a:r>
              <a:rPr lang="en-US" sz="1000" b="1"/>
              <a:t>Pokazatelji uspješnosti: </a:t>
            </a:r>
            <a:r>
              <a:rPr lang="en-US" sz="1000"/>
              <a:t>broj održanih sjednica mjesnih odbora te broj inicijativa i prijedloga upućenih Općini.</a:t>
            </a:r>
          </a:p>
        </p:txBody>
      </p:sp>
      <p:pic>
        <p:nvPicPr>
          <p:cNvPr id="4" name="Slika 3">
            <a:extLst>
              <a:ext uri="{FF2B5EF4-FFF2-40B4-BE49-F238E27FC236}">
                <a16:creationId xmlns:a16="http://schemas.microsoft.com/office/drawing/2014/main" id="{B845BE13-D7FF-2C2C-4F47-199DA247BFDB}"/>
              </a:ext>
            </a:extLst>
          </p:cNvPr>
          <p:cNvPicPr>
            <a:picLocks noChangeAspect="1"/>
          </p:cNvPicPr>
          <p:nvPr/>
        </p:nvPicPr>
        <p:blipFill>
          <a:blip r:embed="rId2"/>
          <a:stretch>
            <a:fillRect/>
          </a:stretch>
        </p:blipFill>
        <p:spPr>
          <a:xfrm>
            <a:off x="4977765" y="914048"/>
            <a:ext cx="3845492" cy="3845492"/>
          </a:xfrm>
          <a:prstGeom prst="rect">
            <a:avLst/>
          </a:prstGeom>
        </p:spPr>
      </p:pic>
      <p:sp>
        <p:nvSpPr>
          <p:cNvPr id="6" name="TekstniOkvir 5">
            <a:extLst>
              <a:ext uri="{FF2B5EF4-FFF2-40B4-BE49-F238E27FC236}">
                <a16:creationId xmlns:a16="http://schemas.microsoft.com/office/drawing/2014/main" id="{3CD30D1B-1AA1-85C5-E3BF-A5B6B705134E}"/>
              </a:ext>
            </a:extLst>
          </p:cNvPr>
          <p:cNvSpPr txBox="1"/>
          <p:nvPr/>
        </p:nvSpPr>
        <p:spPr>
          <a:xfrm>
            <a:off x="8568819" y="4715738"/>
            <a:ext cx="287258" cy="215444"/>
          </a:xfrm>
          <a:prstGeom prst="rect">
            <a:avLst/>
          </a:prstGeom>
          <a:noFill/>
        </p:spPr>
        <p:txBody>
          <a:bodyPr wrap="none" rtlCol="0">
            <a:spAutoFit/>
          </a:bodyPr>
          <a:lstStyle/>
          <a:p>
            <a:r>
              <a:rPr lang="en-GB" sz="800"/>
              <a:t>85</a:t>
            </a:r>
          </a:p>
        </p:txBody>
      </p:sp>
    </p:spTree>
    <p:extLst>
      <p:ext uri="{BB962C8B-B14F-4D97-AF65-F5344CB8AC3E}">
        <p14:creationId xmlns:p14="http://schemas.microsoft.com/office/powerpoint/2010/main" val="9632068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22">
    <p:bg>
      <p:bgPr>
        <a:solidFill>
          <a:srgbClr val="0B3D4E"/>
        </a:solidFill>
        <a:effectLst/>
      </p:bgPr>
    </p:bg>
    <p:spTree>
      <p:nvGrpSpPr>
        <p:cNvPr id="1" name=""/>
        <p:cNvGrpSpPr/>
        <p:nvPr/>
      </p:nvGrpSpPr>
      <p:grpSpPr>
        <a:xfrm>
          <a:off x="0" y="0"/>
          <a:ext cx="0" cy="0"/>
          <a:chOff x="0" y="0"/>
          <a:chExt cx="0" cy="0"/>
        </a:xfrm>
      </p:grpSpPr>
      <p:sp>
        <p:nvSpPr>
          <p:cNvPr id="2" name="Text 0"/>
          <p:cNvSpPr txBox="1"/>
          <p:nvPr/>
        </p:nvSpPr>
        <p:spPr>
          <a:xfrm>
            <a:off x="1831072" y="1596885"/>
            <a:ext cx="5481851" cy="1106301"/>
          </a:xfrm>
          <a:prstGeom prst="rect">
            <a:avLst/>
          </a:prstGeom>
          <a:noFill/>
          <a:ln/>
        </p:spPr>
        <p:txBody>
          <a:bodyPr wrap="square" lIns="0" tIns="0" rIns="0" bIns="0" rtlCol="0" anchor="ctr"/>
          <a:lstStyle/>
          <a:p>
            <a:pPr marL="0" indent="0" algn="ctr">
              <a:lnSpc>
                <a:spcPts val="4200"/>
              </a:lnSpc>
              <a:buNone/>
            </a:pPr>
            <a:r>
              <a:rPr lang="en-US" sz="3600" b="1" dirty="0">
                <a:solidFill>
                  <a:srgbClr val="FFFFFF"/>
                </a:solidFill>
                <a:latin typeface="Cambria" pitchFamily="34" charset="0"/>
                <a:ea typeface="Cambria" pitchFamily="34" charset="-122"/>
                <a:cs typeface="Cambria" pitchFamily="34" charset="-120"/>
              </a:rPr>
              <a:t>OPĆINA</a:t>
            </a:r>
            <a:endParaRPr lang="en-US" sz="3600" dirty="0"/>
          </a:p>
          <a:p>
            <a:pPr marL="0" indent="0" algn="ctr">
              <a:lnSpc>
                <a:spcPts val="4200"/>
              </a:lnSpc>
              <a:buNone/>
            </a:pPr>
            <a:r>
              <a:rPr lang="en-US" sz="3600" b="1" dirty="0">
                <a:solidFill>
                  <a:srgbClr val="FFFFFF"/>
                </a:solidFill>
                <a:latin typeface="Cambria" pitchFamily="34" charset="0"/>
                <a:ea typeface="Cambria" pitchFamily="34" charset="-122"/>
                <a:cs typeface="Cambria" pitchFamily="34" charset="-120"/>
              </a:rPr>
              <a:t>MALINSKA-DUBAŠNICA</a:t>
            </a:r>
            <a:endParaRPr lang="en-US" sz="3600" dirty="0"/>
          </a:p>
        </p:txBody>
      </p:sp>
      <p:sp>
        <p:nvSpPr>
          <p:cNvPr id="3" name="Shape 1"/>
          <p:cNvSpPr/>
          <p:nvPr/>
        </p:nvSpPr>
        <p:spPr>
          <a:xfrm>
            <a:off x="3544152" y="2750922"/>
            <a:ext cx="2055695" cy="83956"/>
          </a:xfrm>
          <a:prstGeom prst="rect">
            <a:avLst/>
          </a:prstGeom>
          <a:solidFill>
            <a:srgbClr val="00B0F0"/>
          </a:solidFill>
          <a:ln/>
        </p:spPr>
        <p:txBody>
          <a:bodyPr/>
          <a:lstStyle/>
          <a:p>
            <a:endParaRPr lang="en-GB"/>
          </a:p>
        </p:txBody>
      </p:sp>
      <p:sp>
        <p:nvSpPr>
          <p:cNvPr id="4" name="Text 2"/>
          <p:cNvSpPr txBox="1"/>
          <p:nvPr/>
        </p:nvSpPr>
        <p:spPr>
          <a:xfrm>
            <a:off x="1831074" y="3062788"/>
            <a:ext cx="5481851" cy="111003"/>
          </a:xfrm>
          <a:prstGeom prst="rect">
            <a:avLst/>
          </a:prstGeom>
          <a:noFill/>
          <a:ln/>
        </p:spPr>
        <p:txBody>
          <a:bodyPr wrap="square" lIns="0" tIns="0" rIns="0" bIns="0" rtlCol="0" anchor="ctr"/>
          <a:lstStyle/>
          <a:p>
            <a:pPr marL="0" indent="0" algn="ctr">
              <a:buNone/>
            </a:pPr>
            <a:r>
              <a:rPr lang="en-US" sz="1400" dirty="0">
                <a:solidFill>
                  <a:srgbClr val="D1D5DB"/>
                </a:solidFill>
                <a:latin typeface="Calibri" pitchFamily="34" charset="0"/>
                <a:ea typeface="Calibri" pitchFamily="34" charset="-122"/>
                <a:cs typeface="Calibri" pitchFamily="34" charset="-120"/>
              </a:rPr>
              <a:t>Lina Bolmarčića 22, p.p. 14, 51511 Malinska</a:t>
            </a:r>
            <a:endParaRPr lang="en-US" sz="1400" dirty="0"/>
          </a:p>
        </p:txBody>
      </p:sp>
      <p:sp>
        <p:nvSpPr>
          <p:cNvPr id="5" name="Text 3"/>
          <p:cNvSpPr txBox="1"/>
          <p:nvPr/>
        </p:nvSpPr>
        <p:spPr>
          <a:xfrm>
            <a:off x="1831074" y="3425131"/>
            <a:ext cx="5481851" cy="166959"/>
          </a:xfrm>
          <a:prstGeom prst="rect">
            <a:avLst/>
          </a:prstGeom>
          <a:noFill/>
          <a:ln/>
        </p:spPr>
        <p:txBody>
          <a:bodyPr wrap="square" lIns="0" tIns="0" rIns="0" bIns="0" rtlCol="0" anchor="ctr"/>
          <a:lstStyle/>
          <a:p>
            <a:pPr marL="0" indent="0" algn="ctr">
              <a:buNone/>
            </a:pPr>
            <a:r>
              <a:rPr lang="en-US" sz="1300" dirty="0">
                <a:solidFill>
                  <a:srgbClr val="9CA3AF"/>
                </a:solidFill>
                <a:latin typeface="Calibri" pitchFamily="34" charset="0"/>
                <a:ea typeface="Calibri" pitchFamily="34" charset="-122"/>
                <a:cs typeface="Calibri" pitchFamily="34" charset="-120"/>
              </a:rPr>
              <a:t>Tel: +385 (0) 51 750 500  |  Fax: +385 (0) 51 750 510</a:t>
            </a:r>
            <a:endParaRPr lang="en-US" sz="1300" dirty="0"/>
          </a:p>
        </p:txBody>
      </p:sp>
      <p:sp>
        <p:nvSpPr>
          <p:cNvPr id="6" name="Text 4"/>
          <p:cNvSpPr txBox="1"/>
          <p:nvPr/>
        </p:nvSpPr>
        <p:spPr>
          <a:xfrm>
            <a:off x="1831073" y="3843430"/>
            <a:ext cx="5481851" cy="166959"/>
          </a:xfrm>
          <a:prstGeom prst="rect">
            <a:avLst/>
          </a:prstGeom>
          <a:noFill/>
          <a:ln/>
        </p:spPr>
        <p:txBody>
          <a:bodyPr wrap="square" lIns="0" tIns="0" rIns="0" bIns="0" rtlCol="0" anchor="ctr"/>
          <a:lstStyle/>
          <a:p>
            <a:pPr marL="0" indent="0" algn="ctr">
              <a:buNone/>
            </a:pPr>
            <a:r>
              <a:rPr lang="en-US" sz="1300" dirty="0">
                <a:solidFill>
                  <a:srgbClr val="00B0F0"/>
                </a:solidFill>
                <a:latin typeface="Calibri" pitchFamily="34" charset="0"/>
                <a:ea typeface="Calibri" pitchFamily="34" charset="-122"/>
                <a:cs typeface="Calibri" pitchFamily="34" charset="-120"/>
              </a:rPr>
              <a:t>E-mail: info@malinska.hr</a:t>
            </a:r>
            <a:endParaRPr lang="en-US" sz="1300" dirty="0">
              <a:solidFill>
                <a:srgbClr val="00B0F0"/>
              </a:solidFill>
            </a:endParaRPr>
          </a:p>
        </p:txBody>
      </p:sp>
      <p:sp>
        <p:nvSpPr>
          <p:cNvPr id="7" name="Text 5"/>
          <p:cNvSpPr txBox="1"/>
          <p:nvPr/>
        </p:nvSpPr>
        <p:spPr>
          <a:xfrm>
            <a:off x="1831074" y="4192976"/>
            <a:ext cx="5481851" cy="166959"/>
          </a:xfrm>
          <a:prstGeom prst="rect">
            <a:avLst/>
          </a:prstGeom>
          <a:noFill/>
          <a:ln/>
        </p:spPr>
        <p:txBody>
          <a:bodyPr wrap="square" lIns="0" tIns="0" rIns="0" bIns="0" rtlCol="0" anchor="ctr"/>
          <a:lstStyle/>
          <a:p>
            <a:pPr marL="0" indent="0" algn="ctr">
              <a:buNone/>
            </a:pPr>
            <a:r>
              <a:rPr lang="en-US" sz="1600" b="1" dirty="0">
                <a:solidFill>
                  <a:srgbClr val="F59E0B"/>
                </a:solidFill>
                <a:latin typeface="Calibri" pitchFamily="34" charset="0"/>
                <a:ea typeface="Calibri" pitchFamily="34" charset="-122"/>
                <a:cs typeface="Calibri" pitchFamily="34" charset="-120"/>
              </a:rPr>
              <a:t>www.malinska.hr</a:t>
            </a:r>
            <a:endParaRPr lang="en-US" sz="1600" dirty="0"/>
          </a:p>
        </p:txBody>
      </p:sp>
      <p:sp>
        <p:nvSpPr>
          <p:cNvPr id="8" name="Text 6"/>
          <p:cNvSpPr txBox="1"/>
          <p:nvPr/>
        </p:nvSpPr>
        <p:spPr>
          <a:xfrm>
            <a:off x="1831074" y="4606796"/>
            <a:ext cx="5481851" cy="111003"/>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Proračun u malom 2026. | Izrađeno za građane Općine Malinska-Dubašnica</a:t>
            </a:r>
            <a:endParaRPr lang="en-US" sz="900" dirty="0"/>
          </a:p>
        </p:txBody>
      </p:sp>
      <p:pic>
        <p:nvPicPr>
          <p:cNvPr id="9" name="Slika 8" descr="Malinska – Dubašnica – Wikipedija">
            <a:extLst>
              <a:ext uri="{FF2B5EF4-FFF2-40B4-BE49-F238E27FC236}">
                <a16:creationId xmlns:a16="http://schemas.microsoft.com/office/drawing/2014/main" id="{2610D4CE-874D-BE4F-719C-DD1036C556A3}"/>
              </a:ext>
            </a:extLst>
          </p:cNvPr>
          <p:cNvPicPr>
            <a:picLocks noChangeAspect="1"/>
          </p:cNvPicPr>
          <p:nvPr/>
        </p:nvPicPr>
        <p:blipFill>
          <a:blip r:embed="rId3"/>
          <a:stretch>
            <a:fillRect/>
          </a:stretch>
        </p:blipFill>
        <p:spPr>
          <a:xfrm>
            <a:off x="4146890" y="239244"/>
            <a:ext cx="850213" cy="11063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079885C-BC73-433D-A9D9-E17AF54E901C}">
  <we:reference id="f5f369e5-aa35-49d7-ad7b-638152ddb008" version="1.0.0.1" store="EXCatalog" storeType="EXCatalog"/>
  <we:alternateReferences>
    <we:reference id="WA200010001" version="1.0.0.1" store="hr-HR"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1045</TotalTime>
  <Words>7689</Words>
  <Application>Microsoft Office PowerPoint</Application>
  <PresentationFormat>Prikaz na zaslonu (16:9)</PresentationFormat>
  <Paragraphs>991</Paragraphs>
  <Slides>86</Slides>
  <Notes>42</Notes>
  <HiddenSlides>0</HiddenSlides>
  <MMClips>0</MMClips>
  <ScaleCrop>false</ScaleCrop>
  <HeadingPairs>
    <vt:vector size="6" baseType="variant">
      <vt:variant>
        <vt:lpstr>Korišteni fontovi</vt:lpstr>
      </vt:variant>
      <vt:variant>
        <vt:i4>6</vt:i4>
      </vt:variant>
      <vt:variant>
        <vt:lpstr>Tema</vt:lpstr>
      </vt:variant>
      <vt:variant>
        <vt:i4>1</vt:i4>
      </vt:variant>
      <vt:variant>
        <vt:lpstr>Naslovi slajdova</vt:lpstr>
      </vt:variant>
      <vt:variant>
        <vt:i4>86</vt:i4>
      </vt:variant>
    </vt:vector>
  </HeadingPairs>
  <TitlesOfParts>
    <vt:vector size="93" baseType="lpstr">
      <vt:lpstr>Aptos</vt:lpstr>
      <vt:lpstr>Arial</vt:lpstr>
      <vt:lpstr>Calibri</vt:lpstr>
      <vt:lpstr>Calibri Light</vt:lpstr>
      <vt:lpstr>Cambria</vt:lpstr>
      <vt:lpstr>Wingdings</vt:lpstr>
      <vt:lpstr>Office Theme</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Proračun u malom - Općina Malinska-Dubašnica 2026.</dc:title>
  <dc:subject>PptxGenJS Presentation</dc:subject>
  <dc:creator>SEVOI DATA CONSULTING</dc:creator>
  <cp:lastModifiedBy>Luka Drpić</cp:lastModifiedBy>
  <cp:revision>33</cp:revision>
  <dcterms:created xsi:type="dcterms:W3CDTF">2026-09-01T08:00:47Z</dcterms:created>
  <dcterms:modified xsi:type="dcterms:W3CDTF">2026-09-10T07:15:45Z</dcterms:modified>
</cp:coreProperties>
</file>