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CFF"/>
    <a:srgbClr val="161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9.0.132\juo\000%20-%20OP&#262;INA\FINANCIJE\2024\2025-02-28%20-%20Godi&#353;nji%20izvje&#353;taj%20o%20izvr&#353;enju%20prora&#269;una%202024\Tablice%20za%20izradu%20izvje&#353;taja%20-%20ostalo%20-%202024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9.0.132\juo\000%20-%20OP&#262;INA\FINANCIJE\2024\2025-02-28%20-%20Godi&#353;nji%20izvje&#353;taj%20o%20izvr&#353;enju%20prora&#269;una%202024\Tablice%20za%20izradu%20izvje&#353;taja%20-%20ostalo%20-%202024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3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9.0.132\juo\000%20-%20OP&#262;INA\FINANCIJE\2024\2025-02-28%20-%20Godi&#353;nji%20izvje&#353;taj%20o%20izvr&#353;enju%20prora&#269;una%202024\Tablice%20za%20izradu%20izvje&#353;taja%20-%20ostalo%20-%202024.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4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ka\Desktop\Dokumenti\2024\2025-02-28%20-%20Godi&#353;nji%20izvje&#353;taj%20o%20izvr&#353;enju%20prora&#269;una%202024\Tablice%20za%20izradu%20izvje&#353;taja%20-%20ostalo%20-%202024.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97220760719637"/>
          <c:y val="8.9038786093525987E-2"/>
          <c:w val="0.74049126308727087"/>
          <c:h val="0.82368914827256268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588229280"/>
        <c:axId val="588233872"/>
      </c:barChart>
      <c:catAx>
        <c:axId val="5882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88233872"/>
        <c:crosses val="autoZero"/>
        <c:auto val="1"/>
        <c:lblAlgn val="ctr"/>
        <c:lblOffset val="100"/>
        <c:noMultiLvlLbl val="0"/>
      </c:catAx>
      <c:valAx>
        <c:axId val="5882338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8822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'RASHODI I IZDACI'!$L$124</c:f>
              <c:strCache>
                <c:ptCount val="1"/>
                <c:pt idx="0">
                  <c:v> OSTVARENJE 2024.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IZDACI'!$K$125:$K$127</c:f>
              <c:strCache>
                <c:ptCount val="3"/>
                <c:pt idx="0">
                  <c:v>RASHODI ZA NABAVU NEPROIZVEDENE DUGOTRAJNE IMOVINE</c:v>
                </c:pt>
                <c:pt idx="1">
                  <c:v>RASHODI ZA NABAVU PROIZVEDENE DUGOTRAJNE IMOVINE</c:v>
                </c:pt>
                <c:pt idx="2">
                  <c:v>RASHODI ZA DODATNA ULAGANJA NA NEFINANCIJSKOJ IMOVINI</c:v>
                </c:pt>
              </c:strCache>
            </c:strRef>
          </c:cat>
          <c:val>
            <c:numRef>
              <c:f>'RASHODI I IZDACI'!$L$125:$L$127</c:f>
            </c:numRef>
          </c:val>
          <c:extLst>
            <c:ext xmlns:c16="http://schemas.microsoft.com/office/drawing/2014/chart" uri="{C3380CC4-5D6E-409C-BE32-E72D297353CC}">
              <c16:uniqueId val="{00000000-3A26-45B7-9601-1DE03538A962}"/>
            </c:ext>
          </c:extLst>
        </c:ser>
        <c:ser>
          <c:idx val="1"/>
          <c:order val="1"/>
          <c:tx>
            <c:strRef>
              <c:f>'RASHODI I IZDACI'!$M$124</c:f>
              <c:strCache>
                <c:ptCount val="1"/>
                <c:pt idx="0">
                  <c:v> OSTVARENJE 2025.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3A26-45B7-9601-1DE03538A9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3A26-45B7-9601-1DE03538A9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3A26-45B7-9601-1DE03538A962}"/>
              </c:ext>
            </c:extLst>
          </c:dPt>
          <c:dLbls>
            <c:dLbl>
              <c:idx val="0"/>
              <c:layout>
                <c:manualLayout>
                  <c:x val="0.1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A26-45B7-9601-1DE03538A962}"/>
                </c:ext>
              </c:extLst>
            </c:dLbl>
            <c:dLbl>
              <c:idx val="1"/>
              <c:layout>
                <c:manualLayout>
                  <c:x val="-0.29166666666666669"/>
                  <c:y val="-8.2647643522409761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A26-45B7-9601-1DE03538A962}"/>
                </c:ext>
              </c:extLst>
            </c:dLbl>
            <c:dLbl>
              <c:idx val="2"/>
              <c:layout>
                <c:manualLayout>
                  <c:x val="-0.20555555555555557"/>
                  <c:y val="2.25405268022837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26-45B7-9601-1DE03538A96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IZDACI'!$K$125:$K$127</c:f>
              <c:strCache>
                <c:ptCount val="3"/>
                <c:pt idx="0">
                  <c:v>RASHODI ZA NABAVU NEPROIZVEDENE DUGOTRAJNE IMOVINE</c:v>
                </c:pt>
                <c:pt idx="1">
                  <c:v>RASHODI ZA NABAVU PROIZVEDENE DUGOTRAJNE IMOVINE</c:v>
                </c:pt>
                <c:pt idx="2">
                  <c:v>RASHODI ZA DODATNA ULAGANJA NA NEFINANCIJSKOJ IMOVINI</c:v>
                </c:pt>
              </c:strCache>
            </c:strRef>
          </c:cat>
          <c:val>
            <c:numRef>
              <c:f>'RASHODI I IZDACI'!$M$125:$M$127</c:f>
              <c:numCache>
                <c:formatCode>#,##0.00</c:formatCode>
                <c:ptCount val="3"/>
                <c:pt idx="0">
                  <c:v>470619.08999999997</c:v>
                </c:pt>
                <c:pt idx="1">
                  <c:v>3741190.91</c:v>
                </c:pt>
                <c:pt idx="2">
                  <c:v>333848.81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A26-45B7-9601-1DE03538A96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945221877637977"/>
          <c:y val="8.4166228300894264E-2"/>
          <c:w val="0.73457831808127905"/>
          <c:h val="0.82010379949218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USPOREDBA!$E$4</c:f>
              <c:strCache>
                <c:ptCount val="1"/>
                <c:pt idx="0">
                  <c:v>OSTVARENJE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979F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2D-4F15-88BB-C045C2EB1AEB}"/>
              </c:ext>
            </c:extLst>
          </c:dPt>
          <c:dPt>
            <c:idx val="1"/>
            <c:invertIfNegative val="0"/>
            <c:bubble3D val="0"/>
            <c:spPr>
              <a:solidFill>
                <a:srgbClr val="F7F7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2D-4F15-88BB-C045C2EB1A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USPOREDBA!$C$5:$C$6</c:f>
              <c:strCache>
                <c:ptCount val="2"/>
                <c:pt idx="0">
                  <c:v>2024.</c:v>
                </c:pt>
                <c:pt idx="1">
                  <c:v>2025.</c:v>
                </c:pt>
              </c:strCache>
            </c:strRef>
          </c:cat>
          <c:val>
            <c:numRef>
              <c:f>USPOREDBA!$E$5:$E$6</c:f>
              <c:numCache>
                <c:formatCode>#,##0.00</c:formatCode>
                <c:ptCount val="2"/>
                <c:pt idx="0">
                  <c:v>9234619.7399999984</c:v>
                </c:pt>
                <c:pt idx="1">
                  <c:v>11053925.010000002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2D-4F15-88BB-C045C2EB1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588229280"/>
        <c:axId val="588233872"/>
      </c:barChart>
      <c:catAx>
        <c:axId val="5882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88233872"/>
        <c:crosses val="autoZero"/>
        <c:auto val="1"/>
        <c:lblAlgn val="ctr"/>
        <c:lblOffset val="100"/>
        <c:noMultiLvlLbl val="0"/>
      </c:catAx>
      <c:valAx>
        <c:axId val="5882338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8822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663570691434466E-2"/>
          <c:y val="0.13565374508058411"/>
          <c:w val="0.8782249742002064"/>
          <c:h val="0.6675578137653414"/>
        </c:manualLayout>
      </c:layout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n>
            <a:noFill/>
          </a:ln>
          <a:noFill/>
          <a:effectLst>
            <a:glow rad="215900">
              <a:schemeClr val="accent1">
                <a:alpha val="95000"/>
              </a:schemeClr>
            </a:glow>
          </a:effectLst>
        </a:defRPr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50"/>
      <c:rotY val="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663570691434466E-2"/>
          <c:y val="0.13565374508058411"/>
          <c:w val="0.8782249742002064"/>
          <c:h val="0.6675578137653414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3"/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E366-42A8-8D76-9E88C2BAE7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E366-42A8-8D76-9E88C2BAE7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E366-42A8-8D76-9E88C2BAE7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E366-42A8-8D76-9E88C2BAE7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E366-42A8-8D76-9E88C2BAE78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E366-42A8-8D76-9E88C2BAE78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E366-42A8-8D76-9E88C2BAE78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E366-42A8-8D76-9E88C2BAE78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E366-42A8-8D76-9E88C2BAE78C}"/>
              </c:ext>
            </c:extLst>
          </c:dPt>
          <c:dLbls>
            <c:dLbl>
              <c:idx val="0"/>
              <c:layout>
                <c:manualLayout>
                  <c:x val="3.5652145648976542E-2"/>
                  <c:y val="-0.1047074885308497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66-42A8-8D76-9E88C2BAE78C}"/>
                </c:ext>
              </c:extLst>
            </c:dLbl>
            <c:dLbl>
              <c:idx val="1"/>
              <c:layout>
                <c:manualLayout>
                  <c:x val="-8.4041188667560968E-2"/>
                  <c:y val="0.21745323939770686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66-42A8-8D76-9E88C2BAE78C}"/>
                </c:ext>
              </c:extLst>
            </c:dLbl>
            <c:dLbl>
              <c:idx val="2"/>
              <c:layout>
                <c:manualLayout>
                  <c:x val="-0.10959652817832301"/>
                  <c:y val="0.1087443016991296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66-42A8-8D76-9E88C2BAE78C}"/>
                </c:ext>
              </c:extLst>
            </c:dLbl>
            <c:dLbl>
              <c:idx val="3"/>
              <c:layout>
                <c:manualLayout>
                  <c:x val="-0.11122459817030031"/>
                  <c:y val="0.1939575447805866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66-42A8-8D76-9E88C2BAE78C}"/>
                </c:ext>
              </c:extLst>
            </c:dLbl>
            <c:dLbl>
              <c:idx val="4"/>
              <c:layout>
                <c:manualLayout>
                  <c:x val="-0.17295171834585213"/>
                  <c:y val="3.6211263065798839E-4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366-42A8-8D76-9E88C2BAE78C}"/>
                </c:ext>
              </c:extLst>
            </c:dLbl>
            <c:dLbl>
              <c:idx val="5"/>
              <c:layout>
                <c:manualLayout>
                  <c:x val="-0.11692888876543472"/>
                  <c:y val="0.16399355343739927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366-42A8-8D76-9E88C2BAE78C}"/>
                </c:ext>
              </c:extLst>
            </c:dLbl>
            <c:dLbl>
              <c:idx val="6"/>
              <c:layout>
                <c:manualLayout>
                  <c:x val="-5.3032206832207794E-2"/>
                  <c:y val="-5.994566468665101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366-42A8-8D76-9E88C2BAE78C}"/>
                </c:ext>
              </c:extLst>
            </c:dLbl>
            <c:dLbl>
              <c:idx val="7"/>
              <c:layout>
                <c:manualLayout>
                  <c:x val="0.30906647407816495"/>
                  <c:y val="-4.7886540498227194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366-42A8-8D76-9E88C2BAE78C}"/>
                </c:ext>
              </c:extLst>
            </c:dLbl>
            <c:dLbl>
              <c:idx val="8"/>
              <c:layout>
                <c:manualLayout>
                  <c:x val="0.33977137740538194"/>
                  <c:y val="6.66814016668969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366-42A8-8D76-9E88C2BAE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USPOREDBA!$C$21:$C$29</c:f>
              <c:strCache>
                <c:ptCount val="9"/>
                <c:pt idx="0">
                  <c:v>PRIHODI OD POREZA</c:v>
                </c:pt>
                <c:pt idx="1">
                  <c:v>POMOĆI</c:v>
                </c:pt>
                <c:pt idx="2">
                  <c:v>PRIHODI OD IMOVINE</c:v>
                </c:pt>
                <c:pt idx="3">
                  <c:v>PR. OD. PRIS. I PO POS. PR.</c:v>
                </c:pt>
                <c:pt idx="4">
                  <c:v>PRIHODI OD DONACIJA</c:v>
                </c:pt>
                <c:pt idx="5">
                  <c:v>KAZNE I OSTALI PRIHODI</c:v>
                </c:pt>
                <c:pt idx="6">
                  <c:v>PRIH. OD PROD. NEFIN. IM.</c:v>
                </c:pt>
                <c:pt idx="7">
                  <c:v>PRIMICI OD FIN. IM. I ZAD.</c:v>
                </c:pt>
                <c:pt idx="8">
                  <c:v>VIŠAK PRIHODA</c:v>
                </c:pt>
              </c:strCache>
            </c:strRef>
          </c:cat>
          <c:val>
            <c:numRef>
              <c:f>USPOREDBA!$F$21:$F$29</c:f>
              <c:numCache>
                <c:formatCode>#,##0.00</c:formatCode>
                <c:ptCount val="9"/>
                <c:pt idx="0">
                  <c:v>6104677.6900000004</c:v>
                </c:pt>
                <c:pt idx="1">
                  <c:v>1325044.1500000001</c:v>
                </c:pt>
                <c:pt idx="2">
                  <c:v>431185.61</c:v>
                </c:pt>
                <c:pt idx="3">
                  <c:v>1655625.83</c:v>
                </c:pt>
                <c:pt idx="4">
                  <c:v>92237.57</c:v>
                </c:pt>
                <c:pt idx="5">
                  <c:v>58126.57</c:v>
                </c:pt>
                <c:pt idx="6">
                  <c:v>56148.14</c:v>
                </c:pt>
                <c:pt idx="7">
                  <c:v>0</c:v>
                </c:pt>
                <c:pt idx="8">
                  <c:v>1330879.45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366-42A8-8D76-9E88C2BAE78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n>
            <a:noFill/>
          </a:ln>
          <a:noFill/>
          <a:effectLst>
            <a:glow rad="215900">
              <a:schemeClr val="accent1">
                <a:alpha val="95000"/>
              </a:schemeClr>
            </a:glow>
          </a:effectLst>
        </a:defRPr>
      </a:pPr>
      <a:endParaRPr lang="sr-Latn-R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spPr>
            <a:solidFill>
              <a:srgbClr val="FFF98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068F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CD8-4EA0-9646-3D2681EC7315}"/>
              </c:ext>
            </c:extLst>
          </c:dPt>
          <c:dPt>
            <c:idx val="1"/>
            <c:invertIfNegative val="0"/>
            <c:bubble3D val="0"/>
            <c:spPr>
              <a:solidFill>
                <a:srgbClr val="FFF98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CD8-4EA0-9646-3D2681EC73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'RASHODI I IZDACI'!$J$56:$J$57</c:f>
              <c:strCache>
                <c:ptCount val="2"/>
                <c:pt idx="0">
                  <c:v> OSTVARENJE 2024. </c:v>
                </c:pt>
                <c:pt idx="1">
                  <c:v> OSTVARENJE 2025. </c:v>
                </c:pt>
              </c:strCache>
            </c:strRef>
          </c:cat>
          <c:val>
            <c:numRef>
              <c:f>'RASHODI I IZDACI'!$K$56:$K$57</c:f>
              <c:numCache>
                <c:formatCode>#,##0.00</c:formatCode>
                <c:ptCount val="2"/>
                <c:pt idx="0">
                  <c:v>7903740.290000001</c:v>
                </c:pt>
                <c:pt idx="1">
                  <c:v>10929801.739999998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D8-4EA0-9646-3D2681EC7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overlap val="-43"/>
        <c:axId val="612592432"/>
        <c:axId val="612578984"/>
      </c:barChart>
      <c:catAx>
        <c:axId val="612592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12578984"/>
        <c:crosses val="autoZero"/>
        <c:auto val="1"/>
        <c:lblAlgn val="ctr"/>
        <c:lblOffset val="100"/>
        <c:noMultiLvlLbl val="0"/>
      </c:catAx>
      <c:valAx>
        <c:axId val="6125789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1259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372435588408592"/>
          <c:y val="0.10453409591140325"/>
          <c:w val="0.80017033585087582"/>
          <c:h val="0.6900490843436499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noFill/>
            </a:ln>
          </c:spPr>
          <c:explosion val="2"/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E734-434C-BC18-93FB846A3D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E734-434C-BC18-93FB846A3D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E734-434C-BC18-93FB846A3D27}"/>
              </c:ext>
            </c:extLst>
          </c:dPt>
          <c:dLbls>
            <c:dLbl>
              <c:idx val="0"/>
              <c:layout>
                <c:manualLayout>
                  <c:x val="-7.8113992813045263E-2"/>
                  <c:y val="1.88673082531350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34-434C-BC18-93FB846A3D27}"/>
                </c:ext>
              </c:extLst>
            </c:dLbl>
            <c:dLbl>
              <c:idx val="1"/>
              <c:layout>
                <c:manualLayout>
                  <c:x val="-1.0936982694496699E-16"/>
                  <c:y val="0.1525066033412489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34-434C-BC18-93FB846A3D27}"/>
                </c:ext>
              </c:extLst>
            </c:dLbl>
            <c:dLbl>
              <c:idx val="2"/>
              <c:layout>
                <c:manualLayout>
                  <c:x val="-6.6578287883506088E-2"/>
                  <c:y val="-1.332500104153647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734-434C-BC18-93FB846A3D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IZDACI'!$K$78:$K$80</c:f>
              <c:strCache>
                <c:ptCount val="3"/>
                <c:pt idx="0">
                  <c:v>RASHODI POSLOVANJA</c:v>
                </c:pt>
                <c:pt idx="1">
                  <c:v>KAPITALNI RASHODI</c:v>
                </c:pt>
                <c:pt idx="2">
                  <c:v>IZDACI</c:v>
                </c:pt>
              </c:strCache>
            </c:strRef>
          </c:cat>
          <c:val>
            <c:numRef>
              <c:f>'RASHODI I IZDACI'!$M$78:$M$80</c:f>
              <c:numCache>
                <c:formatCode>#,##0.00</c:formatCode>
                <c:ptCount val="3"/>
                <c:pt idx="0">
                  <c:v>5538741.3200000003</c:v>
                </c:pt>
                <c:pt idx="1">
                  <c:v>4545658.8099999996</c:v>
                </c:pt>
                <c:pt idx="2">
                  <c:v>845401.61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734-434C-BC18-93FB846A3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'RASHODI I IZDACI'!$L$106</c:f>
              <c:strCache>
                <c:ptCount val="1"/>
                <c:pt idx="0">
                  <c:v> OSTVARENJE 2024.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IZDACI'!$K$107:$K$113</c:f>
              <c:strCache>
                <c:ptCount val="7"/>
                <c:pt idx="0">
                  <c:v>RASHODI ZA ZAPOSLENE</c:v>
                </c:pt>
                <c:pt idx="1">
                  <c:v>MATERIJALNI RASHODI</c:v>
                </c:pt>
                <c:pt idx="2">
                  <c:v>FINANCIJSKI RASHODI</c:v>
                </c:pt>
                <c:pt idx="3">
                  <c:v>SUBVENCIJE</c:v>
                </c:pt>
                <c:pt idx="4">
                  <c:v>POMOĆI</c:v>
                </c:pt>
                <c:pt idx="5">
                  <c:v>NAKNADE GRAĐANIMA I KUĆANSTVIMA</c:v>
                </c:pt>
                <c:pt idx="6">
                  <c:v>OSTALI RASHODI</c:v>
                </c:pt>
              </c:strCache>
            </c:strRef>
          </c:cat>
          <c:val>
            <c:numRef>
              <c:f>'RASHODI I IZDACI'!$L$107:$L$113</c:f>
            </c:numRef>
          </c:val>
          <c:extLst>
            <c:ext xmlns:c16="http://schemas.microsoft.com/office/drawing/2014/chart" uri="{C3380CC4-5D6E-409C-BE32-E72D297353CC}">
              <c16:uniqueId val="{00000000-E069-4AC9-881F-12E83304E929}"/>
            </c:ext>
          </c:extLst>
        </c:ser>
        <c:ser>
          <c:idx val="1"/>
          <c:order val="1"/>
          <c:tx>
            <c:strRef>
              <c:f>'RASHODI I IZDACI'!$M$106</c:f>
              <c:strCache>
                <c:ptCount val="1"/>
                <c:pt idx="0">
                  <c:v> OSTVARENJE 2025.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E069-4AC9-881F-12E83304E9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E069-4AC9-881F-12E83304E9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E069-4AC9-881F-12E83304E9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E069-4AC9-881F-12E83304E9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E069-4AC9-881F-12E83304E9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E069-4AC9-881F-12E83304E9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069-4AC9-881F-12E83304E9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E069-4AC9-881F-12E83304E92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E069-4AC9-881F-12E83304E929}"/>
                </c:ext>
              </c:extLst>
            </c:dLbl>
            <c:dLbl>
              <c:idx val="2"/>
              <c:layout>
                <c:manualLayout>
                  <c:x val="0.1111111111111111"/>
                  <c:y val="4.33749243073417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69-4AC9-881F-12E83304E929}"/>
                </c:ext>
              </c:extLst>
            </c:dLbl>
            <c:dLbl>
              <c:idx val="3"/>
              <c:layout>
                <c:manualLayout>
                  <c:x val="-8.0555555555555561E-2"/>
                  <c:y val="-3.90374318766075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69-4AC9-881F-12E83304E9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E069-4AC9-881F-12E83304E92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E069-4AC9-881F-12E83304E92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069-4AC9-881F-12E83304E9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IZDACI'!$K$107:$K$113</c:f>
              <c:strCache>
                <c:ptCount val="7"/>
                <c:pt idx="0">
                  <c:v>RASHODI ZA ZAPOSLENE</c:v>
                </c:pt>
                <c:pt idx="1">
                  <c:v>MATERIJALNI RASHODI</c:v>
                </c:pt>
                <c:pt idx="2">
                  <c:v>FINANCIJSKI RASHODI</c:v>
                </c:pt>
                <c:pt idx="3">
                  <c:v>SUBVENCIJE</c:v>
                </c:pt>
                <c:pt idx="4">
                  <c:v>POMOĆI</c:v>
                </c:pt>
                <c:pt idx="5">
                  <c:v>NAKNADE GRAĐANIMA I KUĆANSTVIMA</c:v>
                </c:pt>
                <c:pt idx="6">
                  <c:v>OSTALI RASHODI</c:v>
                </c:pt>
              </c:strCache>
            </c:strRef>
          </c:cat>
          <c:val>
            <c:numRef>
              <c:f>'RASHODI I IZDACI'!$M$107:$M$113</c:f>
              <c:numCache>
                <c:formatCode>#,##0.00</c:formatCode>
                <c:ptCount val="7"/>
                <c:pt idx="0">
                  <c:v>725884.41</c:v>
                </c:pt>
                <c:pt idx="1">
                  <c:v>2570540.44</c:v>
                </c:pt>
                <c:pt idx="2">
                  <c:v>15443.3</c:v>
                </c:pt>
                <c:pt idx="3">
                  <c:v>15029.88</c:v>
                </c:pt>
                <c:pt idx="4">
                  <c:v>1193892.99</c:v>
                </c:pt>
                <c:pt idx="5">
                  <c:v>265010.86</c:v>
                </c:pt>
                <c:pt idx="6">
                  <c:v>752939.44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069-4AC9-881F-12E83304E92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'RASHODI I IZDACI'!$L$124</c:f>
              <c:strCache>
                <c:ptCount val="1"/>
                <c:pt idx="0">
                  <c:v> OSTVARENJE 2023.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'RASHODI I IZDACI'!$K$125:$K$127</c:f>
              <c:strCache>
                <c:ptCount val="3"/>
                <c:pt idx="0">
                  <c:v>RASHODI ZA NABAVU NEPROIZVEDENE DUGOTRAJNE IMOVINE</c:v>
                </c:pt>
                <c:pt idx="1">
                  <c:v>RASHODI ZA NABAVU PROIZVEDENE DUGOTRAJNE IMOVINE</c:v>
                </c:pt>
                <c:pt idx="2">
                  <c:v>RASHODI ZA DODATNA ULAGANJA NA NEFINANCIJSKOJ IMOVINI</c:v>
                </c:pt>
              </c:strCache>
            </c:strRef>
          </c:cat>
          <c:val>
            <c:numRef>
              <c:f>'RASHODI I IZDACI'!$L$125:$L$127</c:f>
            </c:numRef>
          </c:val>
          <c:extLst>
            <c:ext xmlns:c16="http://schemas.microsoft.com/office/drawing/2014/chart" uri="{C3380CC4-5D6E-409C-BE32-E72D297353CC}">
              <c16:uniqueId val="{00000000-E5B9-48A8-8DCA-0487D24401B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2799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59414-1C77-48F0-86A7-9A82DC6BBB51}" type="datetimeFigureOut">
              <a:rPr lang="hr-HR" smtClean="0"/>
              <a:t>3.6.2026.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959F2-8129-4240-BAD9-575B47286D4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786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95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4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29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31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67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1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86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69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9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50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63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319CFF">
                <a:lumMod val="72000"/>
                <a:lumOff val="28000"/>
              </a:srgbClr>
            </a:gs>
            <a:gs pos="100000">
              <a:schemeClr val="bg1">
                <a:lumMod val="87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15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FEDC2-45FE-478D-942D-04BEE4CA7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729" y="600391"/>
            <a:ext cx="11198942" cy="113156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endParaRPr lang="en-US" sz="1800" dirty="0">
              <a:latin typeface="Bahnschrift SemiBold" panose="020B0502040204020203" pitchFamily="34" charset="0"/>
            </a:endParaRPr>
          </a:p>
          <a:p>
            <a:pPr algn="ctr"/>
            <a:r>
              <a:rPr lang="en-US" sz="2200" b="1" dirty="0">
                <a:latin typeface="+mn-lt"/>
              </a:rPr>
              <a:t>GODIŠNJI IZVJEŠTAJ O IZVRŠENJU PRORAČUNA OPĆINE MALINSKA – DUBAŠNICA ZA 202</a:t>
            </a:r>
            <a:r>
              <a:rPr lang="hr-HR" sz="2200" b="1" dirty="0">
                <a:latin typeface="+mn-lt"/>
              </a:rPr>
              <a:t>5</a:t>
            </a:r>
            <a:r>
              <a:rPr lang="en-US" sz="2200" b="1" dirty="0">
                <a:latin typeface="+mn-lt"/>
              </a:rPr>
              <a:t>. GODINU</a:t>
            </a:r>
            <a:br>
              <a:rPr lang="en-US" sz="1800" dirty="0">
                <a:latin typeface="Bahnschrift SemiBold" panose="020B0502040204020203" pitchFamily="34" charset="0"/>
              </a:rPr>
            </a:br>
            <a:endParaRPr lang="en-US" sz="1800" dirty="0">
              <a:latin typeface="Bahnschrift SemiBold" panose="020B0502040204020203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6744EAB-FD70-4E1F-9249-D3FDA848E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2769" y="4442909"/>
            <a:ext cx="4314645" cy="25189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1700" dirty="0"/>
          </a:p>
          <a:p>
            <a:endParaRPr lang="en-US" sz="1700" dirty="0"/>
          </a:p>
          <a:p>
            <a:endParaRPr lang="en-US" sz="1700" dirty="0"/>
          </a:p>
          <a:p>
            <a:pPr algn="ctr"/>
            <a:r>
              <a:rPr lang="en-US" sz="2000" b="1" dirty="0"/>
              <a:t>VODIČ ZA GRAĐANE</a:t>
            </a:r>
          </a:p>
        </p:txBody>
      </p:sp>
      <p:pic>
        <p:nvPicPr>
          <p:cNvPr id="27" name="Slika 26">
            <a:extLst>
              <a:ext uri="{FF2B5EF4-FFF2-40B4-BE49-F238E27FC236}">
                <a16:creationId xmlns:a16="http://schemas.microsoft.com/office/drawing/2014/main" id="{72873928-132E-46DC-A228-38CEE4804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361F001A-3FA1-4686-9607-4165FD9BE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77" y="1731956"/>
            <a:ext cx="7862046" cy="3763409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25400" dir="5400000" algn="t" rotWithShape="0">
              <a:prstClr val="black">
                <a:alpha val="31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0190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DC1373-D7C0-4D53-B582-4F9423ECA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36023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79007F-8D2D-42A7-989D-00CB2A0BD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07690"/>
            <a:ext cx="9603275" cy="4158655"/>
          </a:xfrm>
        </p:spPr>
        <p:txBody>
          <a:bodyPr/>
          <a:lstStyle/>
          <a:p>
            <a:pPr marL="0" indent="0">
              <a:buNone/>
            </a:pPr>
            <a:r>
              <a:rPr lang="hr-HR" sz="1200" dirty="0"/>
              <a:t>RASHODI ZA NABAVU NEFINANCIJSKE IMOVINE</a:t>
            </a:r>
          </a:p>
          <a:p>
            <a:r>
              <a:rPr lang="hr-HR" sz="1400" dirty="0"/>
              <a:t>Rashodi za nabavu nefinancijske imovine planirani su u iznosu od 5.815.739,22 EUR, a u promatranom razdoblju izvršeni su u iznosu od 4.545.658,81 EUR ili 78,16 % od planiranog godišnjeg plana, a u odnosu na prošlu godinu bilježe uvećanje od 62,07 %.</a:t>
            </a:r>
          </a:p>
          <a:p>
            <a:r>
              <a:rPr lang="hr-HR" sz="1400" dirty="0"/>
              <a:t>U strukturi ostvarenih rashoda za nabavu nefinancijske imovine najveći dio odnosi se na ulaganja u građevinske objekte s udjelom od 76 %, postrojenja i opremu 5,32 %, rashode za otkup zemljišta sa 4,99 %, nematerijalnu proizvedenu imovinu 5,36%, te dodatna ulaganja u građevinske objekte 7,34% udjela.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B54471F-655D-437C-A021-50D1438D47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1623F811-F23E-4256-A82C-7AEC9D2C50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484781"/>
              </p:ext>
            </p:extLst>
          </p:nvPr>
        </p:nvGraphicFramePr>
        <p:xfrm>
          <a:off x="2516697" y="3308672"/>
          <a:ext cx="7684316" cy="3092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1623F811-F23E-4256-A82C-7AEC9D2C50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539848"/>
              </p:ext>
            </p:extLst>
          </p:nvPr>
        </p:nvGraphicFramePr>
        <p:xfrm>
          <a:off x="3541552" y="3234724"/>
          <a:ext cx="4572000" cy="281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55794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658F5D-C072-4C92-8681-C295A9F90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45855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A57769-F567-49E2-BFEF-96CC34121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627" y="1376516"/>
            <a:ext cx="9855228" cy="5260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/>
              <a:t>IZDACI ZA FINANCIJSKU IMOVINU I OTPLATE ZAJMOVA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endParaRPr lang="hr-HR" sz="1200" i="1" u="sng" dirty="0"/>
          </a:p>
          <a:p>
            <a:endParaRPr lang="hr-HR" sz="1200" i="1" u="sng" dirty="0"/>
          </a:p>
          <a:p>
            <a:r>
              <a:rPr lang="hr-HR" sz="1200" i="1" u="sng" dirty="0"/>
              <a:t>Dionice i udjeli u glavnici trgovačkih društava u javnom sektoru (532)</a:t>
            </a:r>
            <a:r>
              <a:rPr lang="hr-HR" sz="1200" dirty="0"/>
              <a:t> – odnose se na uvećanje temeljnog kapitala komunalnog društva Ponikve voda d.o.o. </a:t>
            </a:r>
          </a:p>
          <a:p>
            <a:r>
              <a:rPr lang="hr-HR" sz="1200" i="1" u="sng" dirty="0"/>
              <a:t>Otplata glavnice primljenih kredita i zajmova od kreditnih i ostalih financijskih institucija (542)</a:t>
            </a:r>
            <a:r>
              <a:rPr lang="hr-HR" sz="1200" dirty="0"/>
              <a:t> – odnose se na otplatu kredita za izgradnju Interpretacijskog centra u Malinskoj te za rekonstrukciju javne rasvjete na području Općine Malinska - Dubašnica 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2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F8569812-15D3-4086-9A27-1349DA955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4009"/>
            <a:ext cx="537151" cy="698944"/>
          </a:xfrm>
          <a:prstGeom prst="rect">
            <a:avLst/>
          </a:prstGeom>
        </p:spPr>
      </p:pic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1F85C99C-D929-4DD1-8466-6B4473305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518663"/>
              </p:ext>
            </p:extLst>
          </p:nvPr>
        </p:nvGraphicFramePr>
        <p:xfrm>
          <a:off x="1285623" y="1904302"/>
          <a:ext cx="9604377" cy="2676088"/>
        </p:xfrm>
        <a:graphic>
          <a:graphicData uri="http://schemas.openxmlformats.org/drawingml/2006/table">
            <a:tbl>
              <a:tblPr/>
              <a:tblGrid>
                <a:gridCol w="4823973">
                  <a:extLst>
                    <a:ext uri="{9D8B030D-6E8A-4147-A177-3AD203B41FA5}">
                      <a16:colId xmlns:a16="http://schemas.microsoft.com/office/drawing/2014/main" val="932211753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1100614341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272933071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2270842851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3116004219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891461680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1294222052"/>
                    </a:ext>
                  </a:extLst>
                </a:gridCol>
              </a:tblGrid>
              <a:tr h="217155"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Racun/Opis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Izvršenje 2024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Rebalans 2025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Tekući plan 2025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Izvršenje 2025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Indeks 4/1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Indeks 4/3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584226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B. RAČUN ZADUŽIVANJA FINANCIRANJA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018834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effectLst/>
                          <a:latin typeface="Arial" panose="020B0604020202020204" pitchFamily="34" charset="0"/>
                        </a:rPr>
                        <a:t>5 Izdaci za financijsku imovinu i otplate zajmova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439.474,32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845.401,61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192,37%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89,94%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663840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53 Izdaci za ulaganja u financijske instrumente - dionice i udjele u glavnici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299.965,68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800.000,00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800.000,00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705.892,97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235,32%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88,24%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301671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532 Izdaci za ulaganja u dionice i udjele u glavnici trgovačkih društava u javnom sektoru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298.962,96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705.892,97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236,11%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055523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5321 Dionice i udjeli u glavnici trgovačkih društava u javnom sektoru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298.962,96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705.892,97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236,11%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687573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534 Izdaci za ulaganja u dionice i udjele u glavnici trgovačkih društava izvan javnog sektora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1.002,72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758232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5341 Dionice i udjeli u glavnici tuzemnih trgovačkih društava izvan javnog sektora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1.002,72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35296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effectLst/>
                          <a:latin typeface="Arial" panose="020B0604020202020204" pitchFamily="34" charset="0"/>
                        </a:rPr>
                        <a:t>54 Izdaci za otplatu glavnice primljenih kredita i zajmova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99,71%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057748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542 Otplata glavnice primljenih kredita i zajmova od kreditnih i ostalih financijskih institucija u javnom sektoru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460664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5422 Otplata glavnice primljenih kredita od kreditnih institucija u javnom sektoru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139.508,64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0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052203"/>
                  </a:ext>
                </a:extLst>
              </a:tr>
              <a:tr h="217155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NETO FINANCIRANJE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383.762,12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390.969,45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390.969,45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485.477,84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126,50%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124,17%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138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27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94E5E5-0CA0-4C89-888B-A93D974AD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36023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C5EE70-9743-4A58-AD6E-BA61D38A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17524"/>
            <a:ext cx="9603275" cy="4148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/>
              <a:t>POSEBNI DIO PRORAČUNA</a:t>
            </a:r>
          </a:p>
          <a:p>
            <a:pPr marL="0" indent="0">
              <a:buNone/>
            </a:pPr>
            <a:endParaRPr lang="hr-HR" sz="1200" dirty="0"/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06D15F14-696A-4D7E-AE2A-BAD5BD855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576296"/>
              </p:ext>
            </p:extLst>
          </p:nvPr>
        </p:nvGraphicFramePr>
        <p:xfrm>
          <a:off x="1297858" y="1750142"/>
          <a:ext cx="9144001" cy="4493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5715">
                  <a:extLst>
                    <a:ext uri="{9D8B030D-6E8A-4147-A177-3AD203B41FA5}">
                      <a16:colId xmlns:a16="http://schemas.microsoft.com/office/drawing/2014/main" val="1720058731"/>
                    </a:ext>
                  </a:extLst>
                </a:gridCol>
                <a:gridCol w="3373282">
                  <a:extLst>
                    <a:ext uri="{9D8B030D-6E8A-4147-A177-3AD203B41FA5}">
                      <a16:colId xmlns:a16="http://schemas.microsoft.com/office/drawing/2014/main" val="3452805013"/>
                    </a:ext>
                  </a:extLst>
                </a:gridCol>
                <a:gridCol w="1766957">
                  <a:extLst>
                    <a:ext uri="{9D8B030D-6E8A-4147-A177-3AD203B41FA5}">
                      <a16:colId xmlns:a16="http://schemas.microsoft.com/office/drawing/2014/main" val="4052630195"/>
                    </a:ext>
                  </a:extLst>
                </a:gridCol>
                <a:gridCol w="1028047">
                  <a:extLst>
                    <a:ext uri="{9D8B030D-6E8A-4147-A177-3AD203B41FA5}">
                      <a16:colId xmlns:a16="http://schemas.microsoft.com/office/drawing/2014/main" val="1444252934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1355488843"/>
                  </a:ext>
                </a:extLst>
              </a:tr>
              <a:tr h="2128449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JAVNA UPRAVA I ADMINISTRACIJA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Ovom stavkom su obuhvaćeni razni rashodi javne uprave i administracije, kao što su plaće, porezi i doprinosi za zaposlene dužnosnike i službenike, te izdaci za održavanje općinskih zgrada i opreme u zgradama. Valja istaknuti i rashode poštanskih, računalnih i pravnih usluga, te izdatke za izradu i održavanje Web stranica Općine, tiskanja glasila "Naši zvoni". Također su obuhvaćeni troškovi osiguranja imovine, te ostali izdaci.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1.366.103,11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12,50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9352945"/>
                  </a:ext>
                </a:extLst>
              </a:tr>
              <a:tr h="1111238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JAČANJE GOSPODARSTVA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Rashodi za provedbu programa poticanja poduzetništva sufinanciranjem dijela kamata po kreditima poduzetnika, poticanje lokalne akcijske grupe – LAG-a "Kvarnerski otoci", te upravljanje </a:t>
                      </a:r>
                      <a:r>
                        <a:rPr lang="hr-HR" sz="900" u="none" strike="noStrike" dirty="0" err="1">
                          <a:effectLst/>
                        </a:rPr>
                        <a:t>DUBoak</a:t>
                      </a:r>
                      <a:r>
                        <a:rPr lang="hr-HR" sz="900" u="none" strike="noStrike" dirty="0">
                          <a:effectLst/>
                        </a:rPr>
                        <a:t> butige.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13.732,08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0,13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1768667108"/>
                  </a:ext>
                </a:extLst>
              </a:tr>
              <a:tr h="1085594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POTICANJE RAZVOJA TURIZMA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Obuhvaća financiranje rada turističke zajednice otoka Krka, rashode udruženo oglašavanje zračnog prijevoza od interesa za turizam PGŽ, razne potpore aktivnostima u turizmu, te sufinanciranje rada interpretacijskog centra Malinska.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100.719,22</a:t>
                      </a: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0,92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536506623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EAC90410-9866-4256-800E-9E826FC4F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998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4DE9AD-5BDF-47AE-BD74-4C701FDD5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45855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CC3F992E-0FCC-4D64-8E0D-209BFA3CBB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137757"/>
              </p:ext>
            </p:extLst>
          </p:nvPr>
        </p:nvGraphicFramePr>
        <p:xfrm>
          <a:off x="1451579" y="1296000"/>
          <a:ext cx="9316826" cy="4286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1958">
                  <a:extLst>
                    <a:ext uri="{9D8B030D-6E8A-4147-A177-3AD203B41FA5}">
                      <a16:colId xmlns:a16="http://schemas.microsoft.com/office/drawing/2014/main" val="1121623334"/>
                    </a:ext>
                  </a:extLst>
                </a:gridCol>
                <a:gridCol w="3437038">
                  <a:extLst>
                    <a:ext uri="{9D8B030D-6E8A-4147-A177-3AD203B41FA5}">
                      <a16:colId xmlns:a16="http://schemas.microsoft.com/office/drawing/2014/main" val="4066723255"/>
                    </a:ext>
                  </a:extLst>
                </a:gridCol>
                <a:gridCol w="1800351">
                  <a:extLst>
                    <a:ext uri="{9D8B030D-6E8A-4147-A177-3AD203B41FA5}">
                      <a16:colId xmlns:a16="http://schemas.microsoft.com/office/drawing/2014/main" val="1166699957"/>
                    </a:ext>
                  </a:extLst>
                </a:gridCol>
                <a:gridCol w="1047479">
                  <a:extLst>
                    <a:ext uri="{9D8B030D-6E8A-4147-A177-3AD203B41FA5}">
                      <a16:colId xmlns:a16="http://schemas.microsoft.com/office/drawing/2014/main" val="2607111785"/>
                    </a:ext>
                  </a:extLst>
                </a:gridCol>
              </a:tblGrid>
              <a:tr h="1536701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POTPORA POLJOPRIVREDI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Obuhvaća subvencije poljoprivrednicima za nabavu novih sadnica, subvencije poljoprivrednicima za prikupljanje vune, provedbu programa praćenja i izlova divlje svinje i čaglja na otoku Krku, izradu Projekta navodnjavanja polja Dubašnice, te potpore programa udruga maslinara, pčelara, vinara, lovačkih društava…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26.596,40</a:t>
                      </a: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0,24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extLst>
                  <a:ext uri="{0D108BD9-81ED-4DB2-BD59-A6C34878D82A}">
                    <a16:rowId xmlns:a16="http://schemas.microsoft.com/office/drawing/2014/main" val="3841307287"/>
                  </a:ext>
                </a:extLst>
              </a:tr>
              <a:tr h="1067610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PREDŠKOLSKI ODGOJ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Financiranje redovne djelatnosti dječjeg vrtića, nabava opreme za vrtić, te sufinanciranje boravka djece u dječjim vrtićima van matičnog vrtića.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819.789,94</a:t>
                      </a: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7,50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extLst>
                  <a:ext uri="{0D108BD9-81ED-4DB2-BD59-A6C34878D82A}">
                    <a16:rowId xmlns:a16="http://schemas.microsoft.com/office/drawing/2014/main" val="260832256"/>
                  </a:ext>
                </a:extLst>
              </a:tr>
              <a:tr h="1272591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OSNOVNO I SREDNJOŠKOLSKO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Ovim programom su predviđeni rashodi za kapitalne i tekuće pomoći osnovnoj školi Malinska-Dubašnica i srednjoj školi Hrvatski kralj Zvonimir Krk, nabavka udžbenika, sufinanciranje produženog boravka, pomoćnika u nastavi za produženi boravak, psihologa, stipendiranje učenika, te financiranje nabave školskog pribora učenicima.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223.629,73</a:t>
                      </a: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2,05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extLst>
                  <a:ext uri="{0D108BD9-81ED-4DB2-BD59-A6C34878D82A}">
                    <a16:rowId xmlns:a16="http://schemas.microsoft.com/office/drawing/2014/main" val="1138081946"/>
                  </a:ext>
                </a:extLst>
              </a:tr>
              <a:tr h="409962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VISOKO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Stipendiranje uspješnih studenata s područja Općine.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17.900,00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0,16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9" marR="6899" marT="6899" marB="0" anchor="ctr"/>
                </a:tc>
                <a:extLst>
                  <a:ext uri="{0D108BD9-81ED-4DB2-BD59-A6C34878D82A}">
                    <a16:rowId xmlns:a16="http://schemas.microsoft.com/office/drawing/2014/main" val="1806141602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164AF251-9775-49BC-A386-348A3750A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A1ED5579-6606-4467-B122-E0C40461A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63315"/>
              </p:ext>
            </p:extLst>
          </p:nvPr>
        </p:nvGraphicFramePr>
        <p:xfrm>
          <a:off x="1451579" y="1296946"/>
          <a:ext cx="9316826" cy="16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1957">
                  <a:extLst>
                    <a:ext uri="{9D8B030D-6E8A-4147-A177-3AD203B41FA5}">
                      <a16:colId xmlns:a16="http://schemas.microsoft.com/office/drawing/2014/main" val="2880947111"/>
                    </a:ext>
                  </a:extLst>
                </a:gridCol>
                <a:gridCol w="3437038">
                  <a:extLst>
                    <a:ext uri="{9D8B030D-6E8A-4147-A177-3AD203B41FA5}">
                      <a16:colId xmlns:a16="http://schemas.microsoft.com/office/drawing/2014/main" val="307683259"/>
                    </a:ext>
                  </a:extLst>
                </a:gridCol>
                <a:gridCol w="1800353">
                  <a:extLst>
                    <a:ext uri="{9D8B030D-6E8A-4147-A177-3AD203B41FA5}">
                      <a16:colId xmlns:a16="http://schemas.microsoft.com/office/drawing/2014/main" val="2582960113"/>
                    </a:ext>
                  </a:extLst>
                </a:gridCol>
                <a:gridCol w="1047478">
                  <a:extLst>
                    <a:ext uri="{9D8B030D-6E8A-4147-A177-3AD203B41FA5}">
                      <a16:colId xmlns:a16="http://schemas.microsoft.com/office/drawing/2014/main" val="3344565323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3821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07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E09060-3E9A-44B3-A7EC-86CF74C4F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16358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56B3B358-24CC-4DAD-BA0C-7A01C459F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490315"/>
              </p:ext>
            </p:extLst>
          </p:nvPr>
        </p:nvGraphicFramePr>
        <p:xfrm>
          <a:off x="1450801" y="1296001"/>
          <a:ext cx="9323878" cy="4202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5">
                  <a:extLst>
                    <a:ext uri="{9D8B030D-6E8A-4147-A177-3AD203B41FA5}">
                      <a16:colId xmlns:a16="http://schemas.microsoft.com/office/drawing/2014/main" val="2910333290"/>
                    </a:ext>
                  </a:extLst>
                </a:gridCol>
                <a:gridCol w="3439637">
                  <a:extLst>
                    <a:ext uri="{9D8B030D-6E8A-4147-A177-3AD203B41FA5}">
                      <a16:colId xmlns:a16="http://schemas.microsoft.com/office/drawing/2014/main" val="2712902201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1146209653"/>
                    </a:ext>
                  </a:extLst>
                </a:gridCol>
                <a:gridCol w="1048270">
                  <a:extLst>
                    <a:ext uri="{9D8B030D-6E8A-4147-A177-3AD203B41FA5}">
                      <a16:colId xmlns:a16="http://schemas.microsoft.com/office/drawing/2014/main" val="1429440336"/>
                    </a:ext>
                  </a:extLst>
                </a:gridCol>
              </a:tblGrid>
              <a:tr h="1256699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Sufinanciranje hitne medicinske pomoći, sufinanciranje specijalističkih pregleda stanovnika Općine, sufinanciranje javnozdravstvenih programa, kapitalna donacija za uređenje Doma zdravlja u Malinskoj.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35.351,52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0,32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extLst>
                  <a:ext uri="{0D108BD9-81ED-4DB2-BD59-A6C34878D82A}">
                    <a16:rowId xmlns:a16="http://schemas.microsoft.com/office/drawing/2014/main" val="3323266677"/>
                  </a:ext>
                </a:extLst>
              </a:tr>
              <a:tr h="1098786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SOCIJALNA SKRB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Obuhvaća financiranje prijevoza učenika i studenata, Socijalni program Općine, jednokratne novčane pomoći za novorođeno dijete, financiranje nabave udžbenika i školskog pribora, potpore udrugama invalida, oboljelih, liječenih ovisnika,…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254.071,86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2,32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extLst>
                  <a:ext uri="{0D108BD9-81ED-4DB2-BD59-A6C34878D82A}">
                    <a16:rowId xmlns:a16="http://schemas.microsoft.com/office/drawing/2014/main" val="4288442932"/>
                  </a:ext>
                </a:extLst>
              </a:tr>
              <a:tr h="1846570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PROMICANJE KULTURE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Obuhvaća financiranje zaštite arheološkog lokaliteta Cickini, sanaciju sakralnih objekata, obnovu zvonika na starom groblju Dubašnica, sufinanciranje aktivnosti i programa povodom obilježavanja Sv. </a:t>
                      </a:r>
                      <a:r>
                        <a:rPr lang="hr-HR" sz="900" u="none" strike="noStrike" dirty="0" err="1">
                          <a:effectLst/>
                        </a:rPr>
                        <a:t>Apolinara</a:t>
                      </a:r>
                      <a:r>
                        <a:rPr lang="hr-HR" sz="900" u="none" strike="noStrike" dirty="0">
                          <a:effectLst/>
                        </a:rPr>
                        <a:t>, obilježavanja raznih blagdana, kulturnih manifestacija i ljetnih priredbi, maškare, pokloni djeci za Sv. Nikolu, te potpore udrugama iz područja kulture.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354.514,12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3,24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1" marR="6791" marT="6791" marB="0" anchor="ctr"/>
                </a:tc>
                <a:extLst>
                  <a:ext uri="{0D108BD9-81ED-4DB2-BD59-A6C34878D82A}">
                    <a16:rowId xmlns:a16="http://schemas.microsoft.com/office/drawing/2014/main" val="2641190116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784A3185-EAD1-4A56-BF17-20A892AA7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9FEFF8A1-E04A-4B27-B58C-34411E25F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866530"/>
              </p:ext>
            </p:extLst>
          </p:nvPr>
        </p:nvGraphicFramePr>
        <p:xfrm>
          <a:off x="1450799" y="1296000"/>
          <a:ext cx="9323878" cy="16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2">
                  <a:extLst>
                    <a:ext uri="{9D8B030D-6E8A-4147-A177-3AD203B41FA5}">
                      <a16:colId xmlns:a16="http://schemas.microsoft.com/office/drawing/2014/main" val="2880947111"/>
                    </a:ext>
                  </a:extLst>
                </a:gridCol>
                <a:gridCol w="3439639">
                  <a:extLst>
                    <a:ext uri="{9D8B030D-6E8A-4147-A177-3AD203B41FA5}">
                      <a16:colId xmlns:a16="http://schemas.microsoft.com/office/drawing/2014/main" val="307683259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2582960113"/>
                    </a:ext>
                  </a:extLst>
                </a:gridCol>
                <a:gridCol w="1048271">
                  <a:extLst>
                    <a:ext uri="{9D8B030D-6E8A-4147-A177-3AD203B41FA5}">
                      <a16:colId xmlns:a16="http://schemas.microsoft.com/office/drawing/2014/main" val="3344565323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3821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161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078CEF-E2A1-4BF6-844D-A0952FEC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404849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5C0D0B0E-3009-4952-A9D7-27601DC4E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278605"/>
              </p:ext>
            </p:extLst>
          </p:nvPr>
        </p:nvGraphicFramePr>
        <p:xfrm>
          <a:off x="1450800" y="1449705"/>
          <a:ext cx="9323881" cy="4564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5">
                  <a:extLst>
                    <a:ext uri="{9D8B030D-6E8A-4147-A177-3AD203B41FA5}">
                      <a16:colId xmlns:a16="http://schemas.microsoft.com/office/drawing/2014/main" val="3838506050"/>
                    </a:ext>
                  </a:extLst>
                </a:gridCol>
                <a:gridCol w="3439637">
                  <a:extLst>
                    <a:ext uri="{9D8B030D-6E8A-4147-A177-3AD203B41FA5}">
                      <a16:colId xmlns:a16="http://schemas.microsoft.com/office/drawing/2014/main" val="2563689041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576723085"/>
                    </a:ext>
                  </a:extLst>
                </a:gridCol>
                <a:gridCol w="1048273">
                  <a:extLst>
                    <a:ext uri="{9D8B030D-6E8A-4147-A177-3AD203B41FA5}">
                      <a16:colId xmlns:a16="http://schemas.microsoft.com/office/drawing/2014/main" val="3353816881"/>
                    </a:ext>
                  </a:extLst>
                </a:gridCol>
              </a:tblGrid>
              <a:tr h="609802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RAZVOJ SPORTA I REKREACIJE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Nagrađivanje uspješnih sportaša s područja Općine, sufinanciranje programa sportskih udruga i klubova.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195.824,80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1,79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extLst>
                  <a:ext uri="{0D108BD9-81ED-4DB2-BD59-A6C34878D82A}">
                    <a16:rowId xmlns:a16="http://schemas.microsoft.com/office/drawing/2014/main" val="3859681522"/>
                  </a:ext>
                </a:extLst>
              </a:tr>
              <a:tr h="251096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RAZVOJ CIVILNOG DRUŠTVA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effectLst/>
                        </a:rPr>
                        <a:t>Potpora radu programa raznih udruga.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51.433,81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0,47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extLst>
                  <a:ext uri="{0D108BD9-81ED-4DB2-BD59-A6C34878D82A}">
                    <a16:rowId xmlns:a16="http://schemas.microsoft.com/office/drawing/2014/main" val="2790180891"/>
                  </a:ext>
                </a:extLst>
              </a:tr>
              <a:tr h="1892177"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u="none" strike="noStrike" dirty="0">
                          <a:effectLst/>
                        </a:rPr>
                        <a:t>GRAĐENJE OBJEKATA I UREĐAJA KOMUNALNE INFRASTRUKTURE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Ovim financijski najznačajnijem programom Općine obuhvaćene su sljedeće aktivnosti i projekti: uređenje javnih površina, izgradnju dječjih igrališta, izgradnju sportskog parka, gradnju i dodatna ulaganja u ceste, javnu rasvjetu, groblja, oborinsku kanalizaciju, otkup zemljišta, izgradnja boćališta </a:t>
                      </a:r>
                      <a:r>
                        <a:rPr lang="hr-HR" sz="900" u="none" strike="noStrike" dirty="0" err="1">
                          <a:effectLst/>
                        </a:rPr>
                        <a:t>Oštrobradići</a:t>
                      </a:r>
                      <a:r>
                        <a:rPr lang="hr-HR" sz="900" u="none" strike="noStrike" dirty="0">
                          <a:effectLst/>
                        </a:rPr>
                        <a:t>, projektiranje društvenog doma u Portu, sportsko rekreacijske zone R1 – </a:t>
                      </a:r>
                      <a:r>
                        <a:rPr lang="hr-HR" sz="900" u="none" strike="noStrike" dirty="0" err="1">
                          <a:effectLst/>
                        </a:rPr>
                        <a:t>Dražine</a:t>
                      </a:r>
                      <a:r>
                        <a:rPr lang="hr-HR" sz="900" u="none" strike="noStrike" dirty="0">
                          <a:effectLst/>
                        </a:rPr>
                        <a:t>, te idejno urbanistička studija područja Polje u Malinskoj.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1.699.059,79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15,55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extLst>
                  <a:ext uri="{0D108BD9-81ED-4DB2-BD59-A6C34878D82A}">
                    <a16:rowId xmlns:a16="http://schemas.microsoft.com/office/drawing/2014/main" val="3246480202"/>
                  </a:ext>
                </a:extLst>
              </a:tr>
              <a:tr h="1372053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ODRŽAVANJE KOMUNALNE INFRASTRUKTURE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Obuhvaća održavanje nerazvrstanih cesta, troškove radova zimske službe, održavanje vertikalne i horizontalne signalizacije, održavanje javne rasvjete te troškove električne energije, održavanje javnih površina na kojima nije dopušten promet motornim vozilima, održavanje građevina, uređaja i predmeta javne namjene, čistoće javnih površina te održavanje građevina javne odvodnje oborinskih voda.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1.300.422,47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11,90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extLst>
                  <a:ext uri="{0D108BD9-81ED-4DB2-BD59-A6C34878D82A}">
                    <a16:rowId xmlns:a16="http://schemas.microsoft.com/office/drawing/2014/main" val="1425307008"/>
                  </a:ext>
                </a:extLst>
              </a:tr>
              <a:tr h="439416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Obuhvaća naknadu za korištenje deponija </a:t>
                      </a:r>
                      <a:r>
                        <a:rPr lang="hr-HR" sz="900" u="none" strike="noStrike" dirty="0" err="1">
                          <a:effectLst/>
                        </a:rPr>
                        <a:t>Treskavac</a:t>
                      </a:r>
                      <a:r>
                        <a:rPr lang="hr-HR" sz="900" u="none" strike="noStrike" dirty="0">
                          <a:effectLst/>
                        </a:rPr>
                        <a:t> te donaciju TZ-u Malinska – Dubašnica za modernizaciju automatske meteorološke stanice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43.372,24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0,40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2" marR="8362" marT="8362" marB="0" anchor="ctr"/>
                </a:tc>
                <a:extLst>
                  <a:ext uri="{0D108BD9-81ED-4DB2-BD59-A6C34878D82A}">
                    <a16:rowId xmlns:a16="http://schemas.microsoft.com/office/drawing/2014/main" val="1649176070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3134CC13-CF1D-4473-9D82-5CA9E2AF1D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A869BA28-B093-47B7-AE9D-E39CC0C98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32032"/>
              </p:ext>
            </p:extLst>
          </p:nvPr>
        </p:nvGraphicFramePr>
        <p:xfrm>
          <a:off x="1450799" y="1296000"/>
          <a:ext cx="9323878" cy="16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2">
                  <a:extLst>
                    <a:ext uri="{9D8B030D-6E8A-4147-A177-3AD203B41FA5}">
                      <a16:colId xmlns:a16="http://schemas.microsoft.com/office/drawing/2014/main" val="2880947111"/>
                    </a:ext>
                  </a:extLst>
                </a:gridCol>
                <a:gridCol w="3439639">
                  <a:extLst>
                    <a:ext uri="{9D8B030D-6E8A-4147-A177-3AD203B41FA5}">
                      <a16:colId xmlns:a16="http://schemas.microsoft.com/office/drawing/2014/main" val="307683259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2582960113"/>
                    </a:ext>
                  </a:extLst>
                </a:gridCol>
                <a:gridCol w="1048271">
                  <a:extLst>
                    <a:ext uri="{9D8B030D-6E8A-4147-A177-3AD203B41FA5}">
                      <a16:colId xmlns:a16="http://schemas.microsoft.com/office/drawing/2014/main" val="3344565323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3821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443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B1F0FE-67E7-46BF-B459-51AC39095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296694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FA3C0DE5-EE5D-49A0-B0C5-7F172B0DF8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104079"/>
              </p:ext>
            </p:extLst>
          </p:nvPr>
        </p:nvGraphicFramePr>
        <p:xfrm>
          <a:off x="1442906" y="1464061"/>
          <a:ext cx="9331774" cy="41800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2147">
                  <a:extLst>
                    <a:ext uri="{9D8B030D-6E8A-4147-A177-3AD203B41FA5}">
                      <a16:colId xmlns:a16="http://schemas.microsoft.com/office/drawing/2014/main" val="3978748178"/>
                    </a:ext>
                  </a:extLst>
                </a:gridCol>
                <a:gridCol w="3439640">
                  <a:extLst>
                    <a:ext uri="{9D8B030D-6E8A-4147-A177-3AD203B41FA5}">
                      <a16:colId xmlns:a16="http://schemas.microsoft.com/office/drawing/2014/main" val="1782869463"/>
                    </a:ext>
                  </a:extLst>
                </a:gridCol>
                <a:gridCol w="1801714">
                  <a:extLst>
                    <a:ext uri="{9D8B030D-6E8A-4147-A177-3AD203B41FA5}">
                      <a16:colId xmlns:a16="http://schemas.microsoft.com/office/drawing/2014/main" val="409426710"/>
                    </a:ext>
                  </a:extLst>
                </a:gridCol>
                <a:gridCol w="1048273">
                  <a:extLst>
                    <a:ext uri="{9D8B030D-6E8A-4147-A177-3AD203B41FA5}">
                      <a16:colId xmlns:a16="http://schemas.microsoft.com/office/drawing/2014/main" val="2452189028"/>
                    </a:ext>
                  </a:extLst>
                </a:gridCol>
              </a:tblGrid>
              <a:tr h="721052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RAZVOJ I UPR. SUSTAVA VODOOPSKRBE, ODVODNJE I ZAŠTITE VODA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Tekuće i investicijsko održavanje sustava oborinske odvodnje, te dionice i udjeli u glavnici trgovačkog društva Ponikve.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729.000,43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6,67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extLst>
                  <a:ext uri="{0D108BD9-81ED-4DB2-BD59-A6C34878D82A}">
                    <a16:rowId xmlns:a16="http://schemas.microsoft.com/office/drawing/2014/main" val="1481126470"/>
                  </a:ext>
                </a:extLst>
              </a:tr>
              <a:tr h="1170402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UPRAVLJANJE POMORSKIM DOBROM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Obuhvaća ulaganja na uređenju obalnog puta, uređenje sunčališta i plaža, sanaciju oštećenih sunčališta i mulića te najamnine WC kabina na </a:t>
                      </a:r>
                      <a:r>
                        <a:rPr lang="hr-HR" sz="900" u="none" strike="noStrike" dirty="0" err="1">
                          <a:effectLst/>
                        </a:rPr>
                        <a:t>plažnim</a:t>
                      </a:r>
                      <a:r>
                        <a:rPr lang="hr-HR" sz="900" u="none" strike="noStrike" dirty="0">
                          <a:effectLst/>
                        </a:rPr>
                        <a:t> površinama.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312.783,99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2,86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extLst>
                  <a:ext uri="{0D108BD9-81ED-4DB2-BD59-A6C34878D82A}">
                    <a16:rowId xmlns:a16="http://schemas.microsoft.com/office/drawing/2014/main" val="3285653030"/>
                  </a:ext>
                </a:extLst>
              </a:tr>
              <a:tr h="2288554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UPRAVLJANJE IMOVINOM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Troškovi održavanja i ulaganja u objekte u vlasništvu Općine. Lož ulje u ambulanti i društvenom domu, troškovi električne energije zgrada u vlasništvu Općine, usluge tekućeg i investicijskog održavanja objekata, troškovi osiguranja. Najznačajniji projekt koji treba istaknuti jest uređenje vanjske vijećnice, zgrade </a:t>
                      </a:r>
                      <a:r>
                        <a:rPr lang="hr-HR" sz="900" u="none" strike="noStrike" dirty="0" err="1">
                          <a:effectLst/>
                        </a:rPr>
                        <a:t>Markat</a:t>
                      </a:r>
                      <a:r>
                        <a:rPr lang="hr-HR" sz="900" u="none" strike="noStrike" dirty="0">
                          <a:effectLst/>
                        </a:rPr>
                        <a:t>, te kupnja stana iznad Doma udruga.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575.323,02</a:t>
                      </a:r>
                    </a:p>
                  </a:txBody>
                  <a:tcPr marL="8624" marR="8624" marT="86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5,26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4" marR="8624" marT="8624" marB="0" anchor="ctr"/>
                </a:tc>
                <a:extLst>
                  <a:ext uri="{0D108BD9-81ED-4DB2-BD59-A6C34878D82A}">
                    <a16:rowId xmlns:a16="http://schemas.microsoft.com/office/drawing/2014/main" val="784538081"/>
                  </a:ext>
                </a:extLst>
              </a:tr>
            </a:tbl>
          </a:graphicData>
        </a:graphic>
      </p:graphicFrame>
      <p:pic>
        <p:nvPicPr>
          <p:cNvPr id="4" name="Slika 3">
            <a:extLst>
              <a:ext uri="{FF2B5EF4-FFF2-40B4-BE49-F238E27FC236}">
                <a16:creationId xmlns:a16="http://schemas.microsoft.com/office/drawing/2014/main" id="{C1D72943-34FE-4575-8BAE-C35FD8464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30DFB3EE-B370-441B-959B-3D7E664DC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765408"/>
              </p:ext>
            </p:extLst>
          </p:nvPr>
        </p:nvGraphicFramePr>
        <p:xfrm>
          <a:off x="1450800" y="1296000"/>
          <a:ext cx="9323880" cy="16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3">
                  <a:extLst>
                    <a:ext uri="{9D8B030D-6E8A-4147-A177-3AD203B41FA5}">
                      <a16:colId xmlns:a16="http://schemas.microsoft.com/office/drawing/2014/main" val="2880947111"/>
                    </a:ext>
                  </a:extLst>
                </a:gridCol>
                <a:gridCol w="3439641">
                  <a:extLst>
                    <a:ext uri="{9D8B030D-6E8A-4147-A177-3AD203B41FA5}">
                      <a16:colId xmlns:a16="http://schemas.microsoft.com/office/drawing/2014/main" val="307683259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2582960113"/>
                    </a:ext>
                  </a:extLst>
                </a:gridCol>
                <a:gridCol w="1048270">
                  <a:extLst>
                    <a:ext uri="{9D8B030D-6E8A-4147-A177-3AD203B41FA5}">
                      <a16:colId xmlns:a16="http://schemas.microsoft.com/office/drawing/2014/main" val="3344565323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3821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340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6D63A3-AB1F-469F-AAAF-CE6570F4D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26191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FAB20E81-19C1-4A71-9CF9-458D1DC452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015788"/>
              </p:ext>
            </p:extLst>
          </p:nvPr>
        </p:nvGraphicFramePr>
        <p:xfrm>
          <a:off x="1450801" y="1464061"/>
          <a:ext cx="9323879" cy="4286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2">
                  <a:extLst>
                    <a:ext uri="{9D8B030D-6E8A-4147-A177-3AD203B41FA5}">
                      <a16:colId xmlns:a16="http://schemas.microsoft.com/office/drawing/2014/main" val="744902174"/>
                    </a:ext>
                  </a:extLst>
                </a:gridCol>
                <a:gridCol w="3439639">
                  <a:extLst>
                    <a:ext uri="{9D8B030D-6E8A-4147-A177-3AD203B41FA5}">
                      <a16:colId xmlns:a16="http://schemas.microsoft.com/office/drawing/2014/main" val="3350848126"/>
                    </a:ext>
                  </a:extLst>
                </a:gridCol>
                <a:gridCol w="1801717">
                  <a:extLst>
                    <a:ext uri="{9D8B030D-6E8A-4147-A177-3AD203B41FA5}">
                      <a16:colId xmlns:a16="http://schemas.microsoft.com/office/drawing/2014/main" val="735888211"/>
                    </a:ext>
                  </a:extLst>
                </a:gridCol>
                <a:gridCol w="1048271">
                  <a:extLst>
                    <a:ext uri="{9D8B030D-6E8A-4147-A177-3AD203B41FA5}">
                      <a16:colId xmlns:a16="http://schemas.microsoft.com/office/drawing/2014/main" val="3495033943"/>
                    </a:ext>
                  </a:extLst>
                </a:gridCol>
              </a:tblGrid>
              <a:tr h="1136518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ORGANIZIRANJE I PROVOĐENJE ZAŠTITE I SPAŠAVANJA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Obuhvaća troškove zaštite i spašavanja sukladno Zakonskim obvezama, te protupožarne zaštite. Ovim programom obuhvaćeni su i rashodi izgradnje novog vatrogasnog doma.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2.605.903,37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23,84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extLst>
                  <a:ext uri="{0D108BD9-81ED-4DB2-BD59-A6C34878D82A}">
                    <a16:rowId xmlns:a16="http://schemas.microsoft.com/office/drawing/2014/main" val="1919992795"/>
                  </a:ext>
                </a:extLst>
              </a:tr>
              <a:tr h="8174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PROSTORNO UREĐENJE I UNAPREĐENJE STANOVANJA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Troškovi katastarske izmjere - obnove zemljišnih knjiga na području Općine, te troškovi izmjena prostornog i urbanističkog plana.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56.896,83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0,52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extLst>
                  <a:ext uri="{0D108BD9-81ED-4DB2-BD59-A6C34878D82A}">
                    <a16:rowId xmlns:a16="http://schemas.microsoft.com/office/drawing/2014/main" val="2451586788"/>
                  </a:ext>
                </a:extLst>
              </a:tr>
              <a:tr h="538350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RAZVOJ I SIGURNOST PROMETA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Izrada prometnih rješenja i prometnih elaborata.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32.371,97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0,30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extLst>
                  <a:ext uri="{0D108BD9-81ED-4DB2-BD59-A6C34878D82A}">
                    <a16:rowId xmlns:a16="http://schemas.microsoft.com/office/drawing/2014/main" val="2751916938"/>
                  </a:ext>
                </a:extLst>
              </a:tr>
              <a:tr h="1375784"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OPĆINSKO VIJEĆE, NAČELNIK TE MJESNA SAMOUPRAVA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Obuhvaća naknade za rad predstavničkih tijela, troškove međuopćinske i međunarodne suradnje, financiranje političkih stranaka, troškove reprezentacije, naknade za rad vijeća i mjesnih odbora, te proračunske zalihe.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77.817,69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 dirty="0">
                          <a:effectLst/>
                        </a:rPr>
                        <a:t>            0,71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extLst>
                  <a:ext uri="{0D108BD9-81ED-4DB2-BD59-A6C34878D82A}">
                    <a16:rowId xmlns:a16="http://schemas.microsoft.com/office/drawing/2014/main" val="3106885204"/>
                  </a:ext>
                </a:extLst>
              </a:tr>
              <a:tr h="4187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900" u="none" strike="noStrike">
                          <a:effectLst/>
                        </a:rPr>
                        <a:t>UKUPNO RASHODI I IZDACI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u="none" strike="noStrike" dirty="0">
                          <a:effectLst/>
                        </a:rPr>
                        <a:t>10.929.801,84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u="none" strike="noStrike" dirty="0">
                          <a:effectLst/>
                        </a:rPr>
                        <a:t>100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22" marR="8022" marT="8022" marB="0" anchor="ctr"/>
                </a:tc>
                <a:extLst>
                  <a:ext uri="{0D108BD9-81ED-4DB2-BD59-A6C34878D82A}">
                    <a16:rowId xmlns:a16="http://schemas.microsoft.com/office/drawing/2014/main" val="1694880595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84AAA12B-A5F0-4D72-B0C1-DF53F59DE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F6C875BB-C872-48E8-A9E1-9C42F301F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271906"/>
              </p:ext>
            </p:extLst>
          </p:nvPr>
        </p:nvGraphicFramePr>
        <p:xfrm>
          <a:off x="1450800" y="1296000"/>
          <a:ext cx="9323879" cy="16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4252">
                  <a:extLst>
                    <a:ext uri="{9D8B030D-6E8A-4147-A177-3AD203B41FA5}">
                      <a16:colId xmlns:a16="http://schemas.microsoft.com/office/drawing/2014/main" val="2880947111"/>
                    </a:ext>
                  </a:extLst>
                </a:gridCol>
                <a:gridCol w="3439640">
                  <a:extLst>
                    <a:ext uri="{9D8B030D-6E8A-4147-A177-3AD203B41FA5}">
                      <a16:colId xmlns:a16="http://schemas.microsoft.com/office/drawing/2014/main" val="307683259"/>
                    </a:ext>
                  </a:extLst>
                </a:gridCol>
                <a:gridCol w="1801716">
                  <a:extLst>
                    <a:ext uri="{9D8B030D-6E8A-4147-A177-3AD203B41FA5}">
                      <a16:colId xmlns:a16="http://schemas.microsoft.com/office/drawing/2014/main" val="2582960113"/>
                    </a:ext>
                  </a:extLst>
                </a:gridCol>
                <a:gridCol w="1048271">
                  <a:extLst>
                    <a:ext uri="{9D8B030D-6E8A-4147-A177-3AD203B41FA5}">
                      <a16:colId xmlns:a16="http://schemas.microsoft.com/office/drawing/2014/main" val="3344565323"/>
                    </a:ext>
                  </a:extLst>
                </a:gridCol>
              </a:tblGrid>
              <a:tr h="168061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PROGRAM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OPIS PROGRAMA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IZVRŠENJE 2025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 dirty="0">
                          <a:effectLst/>
                        </a:rPr>
                        <a:t>UDIO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33" marR="6533" marT="6533" marB="0" anchor="ctr"/>
                </a:tc>
                <a:extLst>
                  <a:ext uri="{0D108BD9-81ED-4DB2-BD59-A6C34878D82A}">
                    <a16:rowId xmlns:a16="http://schemas.microsoft.com/office/drawing/2014/main" val="73821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9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781BE4-CA84-4C65-8B71-8C7FA233E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06526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92D25D5-72BD-48A1-9686-D8E7C7C9F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88026"/>
            <a:ext cx="9603275" cy="4178320"/>
          </a:xfrm>
        </p:spPr>
        <p:txBody>
          <a:bodyPr>
            <a:normAutofit lnSpcReduction="10000"/>
          </a:bodyPr>
          <a:lstStyle/>
          <a:p>
            <a:r>
              <a:rPr lang="hr-HR" sz="1200" b="1" dirty="0"/>
              <a:t>IZVJEŠTAJ O KORIŠTENJU PRORAČUNSKE ZALIHE</a:t>
            </a:r>
          </a:p>
          <a:p>
            <a:pPr marL="0" indent="0">
              <a:buNone/>
            </a:pPr>
            <a:r>
              <a:rPr lang="hr-HR" sz="1300" dirty="0"/>
              <a:t>Sukladno članku 65. Zakona o proračunu, sredstva proračunske zalihe mogu se koristiti za nepredviđene namjene za koje u Proračunu nisu osigurana sredstva ili za namjene za koje se tijekom godine pokaže da za njih nisu utvrđena dostatna sredstva jer ih pri planiranju Proračuna nije bilo moguće predvidjeti; za financiranje rashoda nastalih pri otklanjanju posljedica elementarnih nepogoda, epidemija, ekoloških nesreća ili događaja koji mogu ugroziti okoliš i ostalih nepredvidivih nesreća, te za druge nepredviđene rashode u tijeku godine. U promatranom razdoblju proračunska zaliha nije korištena.</a:t>
            </a:r>
          </a:p>
          <a:p>
            <a:pPr marL="0" indent="0">
              <a:buNone/>
            </a:pPr>
            <a:endParaRPr lang="hr-HR" sz="1300" dirty="0"/>
          </a:p>
          <a:p>
            <a:r>
              <a:rPr lang="hr-HR" sz="1200" b="1" dirty="0"/>
              <a:t>IZVJEŠTAJ O ZADUŽIVANJU NA DOMAĆEM I STRANOM TRŽIŠTU NOVCA I KAPITALA</a:t>
            </a:r>
          </a:p>
          <a:p>
            <a:pPr marL="0" indent="0">
              <a:buNone/>
            </a:pPr>
            <a:r>
              <a:rPr lang="hr-HR" sz="1300" dirty="0"/>
              <a:t>Općina Malinska-Dubašnica je s Hrvatskom bankom za obnovu i razvitak 8. listopada 2020. godine sklopila Ugovor o kreditu za izgradnju interpretacijskog centra Malinska, u iznosu od 5.000.000,00 kn (663.614,04 EUR), s rokom otplate 7 godina, kamatnu stopu 1,75% fiksno. U 2025.g  ukupno je podmireno 94.802,00 EUR glavnice uvećane za kamate od 6.423,84 EUR.</a:t>
            </a:r>
          </a:p>
          <a:p>
            <a:pPr marL="0" indent="0">
              <a:buNone/>
            </a:pPr>
            <a:endParaRPr lang="hr-HR" sz="1300" dirty="0"/>
          </a:p>
          <a:p>
            <a:pPr marL="0" indent="0">
              <a:buNone/>
            </a:pPr>
            <a:r>
              <a:rPr lang="hr-HR" sz="1300" dirty="0"/>
              <a:t>U 2022. godini zadužila se kod Hrvatske banke za obnovu i razvitak za financiranje rekonstrukcije sustava javne rasvjete na području Općine Malinska – Dubašnica. Iznos kreditnog zaduženja iznosi 424.712,99 EUR (3.200.000,00 kn), uz fiksnu kamatnu stopu od 0,01% i rok otplate 10 godina. U 2025.g. podmireno je 44.706,64 EUR glavnice, te 351,94 EUR kamata.</a:t>
            </a:r>
          </a:p>
          <a:p>
            <a:pPr marL="0" indent="0">
              <a:buNone/>
            </a:pPr>
            <a:endParaRPr lang="hr-HR" sz="1300" dirty="0"/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endParaRPr lang="hr-HR" sz="1400" dirty="0"/>
          </a:p>
          <a:p>
            <a:pPr marL="0" indent="0">
              <a:buNone/>
            </a:pPr>
            <a:endParaRPr lang="hr-HR" sz="14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535B946-A8FC-41FD-B783-E313C6095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22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185BD7-5387-4735-9556-32E871778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36023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EA77C18-E3BA-48B7-A04A-CF4E22B0D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19D2D241-412F-4EE7-91E4-BB11E0E038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049522"/>
              </p:ext>
            </p:extLst>
          </p:nvPr>
        </p:nvGraphicFramePr>
        <p:xfrm>
          <a:off x="1333850" y="1821961"/>
          <a:ext cx="9370503" cy="3455660"/>
        </p:xfrm>
        <a:graphic>
          <a:graphicData uri="http://schemas.openxmlformats.org/drawingml/2006/table">
            <a:tbl>
              <a:tblPr firstRow="1" firstCol="1" bandRow="1"/>
              <a:tblGrid>
                <a:gridCol w="692024">
                  <a:extLst>
                    <a:ext uri="{9D8B030D-6E8A-4147-A177-3AD203B41FA5}">
                      <a16:colId xmlns:a16="http://schemas.microsoft.com/office/drawing/2014/main" val="2505167944"/>
                    </a:ext>
                  </a:extLst>
                </a:gridCol>
                <a:gridCol w="818466">
                  <a:extLst>
                    <a:ext uri="{9D8B030D-6E8A-4147-A177-3AD203B41FA5}">
                      <a16:colId xmlns:a16="http://schemas.microsoft.com/office/drawing/2014/main" val="4255058887"/>
                    </a:ext>
                  </a:extLst>
                </a:gridCol>
                <a:gridCol w="1032909">
                  <a:extLst>
                    <a:ext uri="{9D8B030D-6E8A-4147-A177-3AD203B41FA5}">
                      <a16:colId xmlns:a16="http://schemas.microsoft.com/office/drawing/2014/main" val="3169019188"/>
                    </a:ext>
                  </a:extLst>
                </a:gridCol>
                <a:gridCol w="1032909">
                  <a:extLst>
                    <a:ext uri="{9D8B030D-6E8A-4147-A177-3AD203B41FA5}">
                      <a16:colId xmlns:a16="http://schemas.microsoft.com/office/drawing/2014/main" val="434828788"/>
                    </a:ext>
                  </a:extLst>
                </a:gridCol>
                <a:gridCol w="645176">
                  <a:extLst>
                    <a:ext uri="{9D8B030D-6E8A-4147-A177-3AD203B41FA5}">
                      <a16:colId xmlns:a16="http://schemas.microsoft.com/office/drawing/2014/main" val="3514238967"/>
                    </a:ext>
                  </a:extLst>
                </a:gridCol>
                <a:gridCol w="1032767">
                  <a:extLst>
                    <a:ext uri="{9D8B030D-6E8A-4147-A177-3AD203B41FA5}">
                      <a16:colId xmlns:a16="http://schemas.microsoft.com/office/drawing/2014/main" val="3967172549"/>
                    </a:ext>
                  </a:extLst>
                </a:gridCol>
                <a:gridCol w="823592">
                  <a:extLst>
                    <a:ext uri="{9D8B030D-6E8A-4147-A177-3AD203B41FA5}">
                      <a16:colId xmlns:a16="http://schemas.microsoft.com/office/drawing/2014/main" val="1889910007"/>
                    </a:ext>
                  </a:extLst>
                </a:gridCol>
                <a:gridCol w="822739">
                  <a:extLst>
                    <a:ext uri="{9D8B030D-6E8A-4147-A177-3AD203B41FA5}">
                      <a16:colId xmlns:a16="http://schemas.microsoft.com/office/drawing/2014/main" val="2105182530"/>
                    </a:ext>
                  </a:extLst>
                </a:gridCol>
                <a:gridCol w="896211">
                  <a:extLst>
                    <a:ext uri="{9D8B030D-6E8A-4147-A177-3AD203B41FA5}">
                      <a16:colId xmlns:a16="http://schemas.microsoft.com/office/drawing/2014/main" val="1953864685"/>
                    </a:ext>
                  </a:extLst>
                </a:gridCol>
                <a:gridCol w="896211">
                  <a:extLst>
                    <a:ext uri="{9D8B030D-6E8A-4147-A177-3AD203B41FA5}">
                      <a16:colId xmlns:a16="http://schemas.microsoft.com/office/drawing/2014/main" val="1224525523"/>
                    </a:ext>
                  </a:extLst>
                </a:gridCol>
                <a:gridCol w="677499">
                  <a:extLst>
                    <a:ext uri="{9D8B030D-6E8A-4147-A177-3AD203B41FA5}">
                      <a16:colId xmlns:a16="http://schemas.microsoft.com/office/drawing/2014/main" val="2485435042"/>
                    </a:ext>
                  </a:extLst>
                </a:gridCol>
              </a:tblGrid>
              <a:tr h="3142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R.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Vrsta kredita i zajmova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pravne osobe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Ugovorena valuta i iznos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Stanje kredita i zajma 01.01.25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Otplate glavnice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Primlj. krediti i zajm. u tek. god.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Stanje kredita i zajma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Revalor. / teč. razl. u tek. god.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Dat. primanja kredita i zajma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Dat. dospij. kredita i zajma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052842"/>
                  </a:ext>
                </a:extLst>
              </a:tr>
              <a:tr h="115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br.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31.12.25.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273538"/>
                  </a:ext>
                </a:extLst>
              </a:tr>
              <a:tr h="139724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Tuzemni kratkoročni krediti i zajmovi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105639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49136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2245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HRK 0,00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4534"/>
                  </a:ext>
                </a:extLst>
              </a:tr>
              <a:tr h="20793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Tuzemni dugoročni krediti i zajmovi</a:t>
                      </a: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HBOR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 663.614,04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402.908,54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94.802,00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308.106,54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08.10.20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30.04.29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066784"/>
                  </a:ext>
                </a:extLst>
              </a:tr>
              <a:tr h="20793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HBOR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 424.712,99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368.829,69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44.706,64</a:t>
                      </a:r>
                      <a:r>
                        <a:rPr lang="hr-HR" sz="700"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324.123,05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26.09.22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28.02.33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722958"/>
                  </a:ext>
                </a:extLst>
              </a:tr>
              <a:tr h="20793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1.088.327,03 EUR 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771.738,23 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139.508,64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632.229,59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rowSpan="2"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256552"/>
                  </a:ext>
                </a:extLst>
              </a:tr>
              <a:tr h="31422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 (1+2)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  1.088.327,03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771.738,23 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139.508,64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632.229,59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gridSpan="3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980500"/>
                  </a:ext>
                </a:extLst>
              </a:tr>
              <a:tr h="139724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Inozemni kratkoročni krediti i zajmovi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64639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74199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085252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734481"/>
                  </a:ext>
                </a:extLst>
              </a:tr>
              <a:tr h="139724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Inozemni dugoročni krediti i zajmovi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959088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710820"/>
                  </a:ext>
                </a:extLst>
              </a:tr>
              <a:tr h="139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511095"/>
                  </a:ext>
                </a:extLst>
              </a:tr>
              <a:tr h="11540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rowSpan="3"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986351"/>
                  </a:ext>
                </a:extLst>
              </a:tr>
              <a:tr h="115402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 (3+4)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gridSpan="3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634925"/>
                  </a:ext>
                </a:extLst>
              </a:tr>
              <a:tr h="31422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UKUPNO (1+2+3+4)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 1.088.327,03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771.738,23 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139.508,64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632.229,59</a:t>
                      </a:r>
                      <a:endParaRPr lang="hr-HR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5890" marR="558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0C0C0"/>
                      </a:fgClr>
                      <a:bgClr>
                        <a:srgbClr val="E6E6E6"/>
                      </a:bgClr>
                    </a:pattFill>
                  </a:tcPr>
                </a:tc>
                <a:tc gridSpan="3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861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57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3FAAA1-E057-4C64-829F-C910C25AE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75352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A260625-EB76-42B4-B2C4-61D08C99C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17523"/>
            <a:ext cx="9603275" cy="4310800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Svrha je ovog kratkog vodiča ponuditi građanima najosnovnije informacije o izvršenju proračuna Općine Malinska – Dubašnica za 2025. i potaknuti sve stanovnike na aktivno sudjelovanje u komentiranju i predlaganju načina upravljanja Općinom. Na mrežnim stranicama Općine dostupan je kompletni prijedlog Godišnjeg izvještaja o izvršenju proračuna Općine Malinska - Dubašnica za 2025.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Obveza sastavljanja izvještaja o izvršenju proračuna propisana je Zakonom o proračunu (NN 144/21).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Načelnik prijedlog godišnjeg izvještaja o izvršenju proračuna dostavlja predstavničkom tijelu do 31.svibnja tekuće godine za prethodnu godinu.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Godišnji izvještaj o izvršenju proračuna donosi predstavničko tijelo jedinice lokalne samouprave – Općinsko vijeće Općine Malinska - Dubašnica.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Godišnji izvještaj o izvršenju proračuna objavljuje se u Službenim novinama Primorsko-goranske županije i službenim internet stranicama. 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8BF84E4-EDC1-40AA-831A-83F5F6D65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6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AC5593-9D34-420F-B95B-7E71F06C6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45855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BA9222-BE6F-4EE1-A2EE-A6C73FD77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38865"/>
            <a:ext cx="9603275" cy="4955457"/>
          </a:xfrm>
        </p:spPr>
        <p:txBody>
          <a:bodyPr>
            <a:normAutofit lnSpcReduction="10000"/>
          </a:bodyPr>
          <a:lstStyle/>
          <a:p>
            <a:r>
              <a:rPr lang="hr-HR" sz="1200" b="1" dirty="0"/>
              <a:t>IZVJEŠTAJ O DANIM JAMSTVIMA I IZDACIMA PO JAMSTVIMA</a:t>
            </a:r>
          </a:p>
          <a:p>
            <a:endParaRPr lang="hr-HR" sz="1200" dirty="0"/>
          </a:p>
          <a:p>
            <a:endParaRPr lang="hr-HR" sz="1200" dirty="0"/>
          </a:p>
          <a:p>
            <a:endParaRPr lang="hr-HR" sz="1200" dirty="0"/>
          </a:p>
          <a:p>
            <a:endParaRPr lang="hr-HR" sz="1200" dirty="0"/>
          </a:p>
          <a:p>
            <a:endParaRPr lang="hr-HR" sz="1200" dirty="0"/>
          </a:p>
          <a:p>
            <a:r>
              <a:rPr lang="hr-HR" sz="1200" b="1" dirty="0"/>
              <a:t>IZVJEŠTAJ O KORIŠTENJU SREDSTAVA FONDOVA EUROPSKE UNIJE</a:t>
            </a:r>
          </a:p>
          <a:p>
            <a:pPr marL="0" indent="0">
              <a:buNone/>
            </a:pPr>
            <a:r>
              <a:rPr lang="hr-HR" sz="1000" b="1" dirty="0"/>
              <a:t>PROJEKT 6382 – </a:t>
            </a:r>
            <a:r>
              <a:rPr lang="hr-HR" sz="1000" dirty="0"/>
              <a:t>Izgradnja i opremanje Vatrogasnog doma Malinska – Dubašnica</a:t>
            </a:r>
            <a:r>
              <a:rPr lang="hr-HR" sz="1000" b="1" dirty="0"/>
              <a:t> - prihodi</a:t>
            </a:r>
            <a:endParaRPr lang="hr-HR" sz="1000" dirty="0"/>
          </a:p>
          <a:p>
            <a:pPr marL="0" indent="0">
              <a:buNone/>
            </a:pPr>
            <a:endParaRPr lang="hr-HR" sz="1000" dirty="0"/>
          </a:p>
          <a:p>
            <a:pPr marL="0" indent="0">
              <a:buNone/>
            </a:pPr>
            <a:endParaRPr lang="hr-HR" sz="1000" dirty="0"/>
          </a:p>
          <a:p>
            <a:pPr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hr-HR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hr-HR" sz="1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r-HR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 projektu „Izgradnja i opremanje Vatrogasnog doma Malinska-Dubašnica“ u 2025. godini rashodi iz pomoći su iznosili ukupno </a:t>
            </a:r>
            <a:r>
              <a:rPr lang="hr-HR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1.603.070,53 €, a</a:t>
            </a:r>
            <a:r>
              <a:rPr lang="hr-HR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podijeljeni su na: </a:t>
            </a:r>
            <a:endParaRPr lang="hr-HR" sz="1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hr-HR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Usluge promidžbe i informiranja 5.844,52 €</a:t>
            </a:r>
            <a:endParaRPr lang="hr-HR" sz="11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hr-HR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Administrativne troškove  27.561,28 €</a:t>
            </a:r>
            <a:endParaRPr lang="hr-HR" sz="11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hr-HR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Izgradnja vatrogasnog doma  1.569.664,73 € </a:t>
            </a:r>
            <a:endParaRPr lang="hr-HR" sz="11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000" dirty="0"/>
          </a:p>
          <a:p>
            <a:pPr marL="0" indent="0">
              <a:buNone/>
            </a:pPr>
            <a:endParaRPr lang="hr-HR" sz="1000" dirty="0"/>
          </a:p>
          <a:p>
            <a:pPr marL="0" indent="0">
              <a:buNone/>
            </a:pPr>
            <a:endParaRPr lang="hr-HR" sz="1000" dirty="0"/>
          </a:p>
          <a:p>
            <a:pPr marL="0" indent="0">
              <a:buNone/>
            </a:pPr>
            <a:endParaRPr lang="hr-HR" sz="1000" dirty="0"/>
          </a:p>
          <a:p>
            <a:pPr marL="0" indent="0">
              <a:buNone/>
            </a:pPr>
            <a:endParaRPr lang="hr-HR" sz="1000" dirty="0"/>
          </a:p>
        </p:txBody>
      </p:sp>
      <p:graphicFrame>
        <p:nvGraphicFramePr>
          <p:cNvPr id="8" name="Tablica 7">
            <a:extLst>
              <a:ext uri="{FF2B5EF4-FFF2-40B4-BE49-F238E27FC236}">
                <a16:creationId xmlns:a16="http://schemas.microsoft.com/office/drawing/2014/main" id="{B19C201F-C90A-4483-93F9-B78595699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74185"/>
              </p:ext>
            </p:extLst>
          </p:nvPr>
        </p:nvGraphicFramePr>
        <p:xfrm>
          <a:off x="1661650" y="1681316"/>
          <a:ext cx="8485239" cy="1132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371">
                  <a:extLst>
                    <a:ext uri="{9D8B030D-6E8A-4147-A177-3AD203B41FA5}">
                      <a16:colId xmlns:a16="http://schemas.microsoft.com/office/drawing/2014/main" val="4270508930"/>
                    </a:ext>
                  </a:extLst>
                </a:gridCol>
                <a:gridCol w="1002817">
                  <a:extLst>
                    <a:ext uri="{9D8B030D-6E8A-4147-A177-3AD203B41FA5}">
                      <a16:colId xmlns:a16="http://schemas.microsoft.com/office/drawing/2014/main" val="2304704722"/>
                    </a:ext>
                  </a:extLst>
                </a:gridCol>
                <a:gridCol w="1028327">
                  <a:extLst>
                    <a:ext uri="{9D8B030D-6E8A-4147-A177-3AD203B41FA5}">
                      <a16:colId xmlns:a16="http://schemas.microsoft.com/office/drawing/2014/main" val="3823813074"/>
                    </a:ext>
                  </a:extLst>
                </a:gridCol>
                <a:gridCol w="1202500">
                  <a:extLst>
                    <a:ext uri="{9D8B030D-6E8A-4147-A177-3AD203B41FA5}">
                      <a16:colId xmlns:a16="http://schemas.microsoft.com/office/drawing/2014/main" val="992643219"/>
                    </a:ext>
                  </a:extLst>
                </a:gridCol>
                <a:gridCol w="1308940">
                  <a:extLst>
                    <a:ext uri="{9D8B030D-6E8A-4147-A177-3AD203B41FA5}">
                      <a16:colId xmlns:a16="http://schemas.microsoft.com/office/drawing/2014/main" val="893716281"/>
                    </a:ext>
                  </a:extLst>
                </a:gridCol>
                <a:gridCol w="575301">
                  <a:extLst>
                    <a:ext uri="{9D8B030D-6E8A-4147-A177-3AD203B41FA5}">
                      <a16:colId xmlns:a16="http://schemas.microsoft.com/office/drawing/2014/main" val="2813908360"/>
                    </a:ext>
                  </a:extLst>
                </a:gridCol>
                <a:gridCol w="1002817">
                  <a:extLst>
                    <a:ext uri="{9D8B030D-6E8A-4147-A177-3AD203B41FA5}">
                      <a16:colId xmlns:a16="http://schemas.microsoft.com/office/drawing/2014/main" val="2870106285"/>
                    </a:ext>
                  </a:extLst>
                </a:gridCol>
                <a:gridCol w="1002817">
                  <a:extLst>
                    <a:ext uri="{9D8B030D-6E8A-4147-A177-3AD203B41FA5}">
                      <a16:colId xmlns:a16="http://schemas.microsoft.com/office/drawing/2014/main" val="889934499"/>
                    </a:ext>
                  </a:extLst>
                </a:gridCol>
                <a:gridCol w="867349">
                  <a:extLst>
                    <a:ext uri="{9D8B030D-6E8A-4147-A177-3AD203B41FA5}">
                      <a16:colId xmlns:a16="http://schemas.microsoft.com/office/drawing/2014/main" val="3240814134"/>
                    </a:ext>
                  </a:extLst>
                </a:gridCol>
              </a:tblGrid>
              <a:tr h="412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4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 dirty="0">
                          <a:effectLst/>
                        </a:rPr>
                        <a:t>5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7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hr-HR" sz="900">
                          <a:effectLst/>
                        </a:rPr>
                        <a:t>9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53290"/>
                  </a:ext>
                </a:extLst>
              </a:tr>
              <a:tr h="4262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Redni broj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Datum odluke o davanju jamstva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Datum sklapanja jamstva s korisnikom kredita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Naziv financijske institucije u čiju korist se daje jamstvo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Naziv korisnika kredita odnosno dužnika i namjena kredita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Valutna jedinica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Iznos jamstva u valuti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Iznos jamstva u kunama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Posljednja godina dospijeća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8868041"/>
                  </a:ext>
                </a:extLst>
              </a:tr>
              <a:tr h="28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1.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23.03.2017.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25.09.2017.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Hrvatska banka za obnovu i razvitak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Ponikve voda d.o.o.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HRK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8.599.500 kn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(1.141.349,79 EUR)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8.599.500 kn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(1.141.349,79 EUR)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30.06.2030.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4947793"/>
                  </a:ext>
                </a:extLst>
              </a:tr>
            </a:tbl>
          </a:graphicData>
        </a:graphic>
      </p:graphicFrame>
      <p:pic>
        <p:nvPicPr>
          <p:cNvPr id="15" name="Slika 14">
            <a:extLst>
              <a:ext uri="{FF2B5EF4-FFF2-40B4-BE49-F238E27FC236}">
                <a16:creationId xmlns:a16="http://schemas.microsoft.com/office/drawing/2014/main" id="{2FEDBEC3-2C78-427E-8F32-806949316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1D87A437-804E-40DF-9865-F7A51871F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571232"/>
              </p:ext>
            </p:extLst>
          </p:nvPr>
        </p:nvGraphicFramePr>
        <p:xfrm>
          <a:off x="2797136" y="3972705"/>
          <a:ext cx="5754370" cy="531285"/>
        </p:xfrm>
        <a:graphic>
          <a:graphicData uri="http://schemas.openxmlformats.org/drawingml/2006/table">
            <a:tbl>
              <a:tblPr/>
              <a:tblGrid>
                <a:gridCol w="1917700">
                  <a:extLst>
                    <a:ext uri="{9D8B030D-6E8A-4147-A177-3AD203B41FA5}">
                      <a16:colId xmlns:a16="http://schemas.microsoft.com/office/drawing/2014/main" val="853914565"/>
                    </a:ext>
                  </a:extLst>
                </a:gridCol>
                <a:gridCol w="1918335">
                  <a:extLst>
                    <a:ext uri="{9D8B030D-6E8A-4147-A177-3AD203B41FA5}">
                      <a16:colId xmlns:a16="http://schemas.microsoft.com/office/drawing/2014/main" val="1073964732"/>
                    </a:ext>
                  </a:extLst>
                </a:gridCol>
                <a:gridCol w="1918335">
                  <a:extLst>
                    <a:ext uri="{9D8B030D-6E8A-4147-A177-3AD203B41FA5}">
                      <a16:colId xmlns:a16="http://schemas.microsoft.com/office/drawing/2014/main" val="2232711643"/>
                    </a:ext>
                  </a:extLst>
                </a:gridCol>
              </a:tblGrid>
              <a:tr h="219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PLANIRANO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REALIZIRANO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INDEKS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131142"/>
                  </a:ext>
                </a:extLst>
              </a:tr>
              <a:tr h="135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2.000.000,00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977.227,16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48,86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721895"/>
                  </a:ext>
                </a:extLst>
              </a:tr>
              <a:tr h="135089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Računi vezani uz izgradnju Vatrogasnog doma Malinska-Dubašnica 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47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665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35C53E-7BEF-43A1-AA79-4193B0CEE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267197"/>
          </a:xfrm>
        </p:spPr>
        <p:txBody>
          <a:bodyPr>
            <a:normAutofit fontScale="90000"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A852C1-1130-4CEB-B12C-DA71D01A7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38864"/>
            <a:ext cx="9603275" cy="4424517"/>
          </a:xfrm>
        </p:spPr>
        <p:txBody>
          <a:bodyPr>
            <a:normAutofit fontScale="92500" lnSpcReduction="10000"/>
          </a:bodyPr>
          <a:lstStyle/>
          <a:p>
            <a:r>
              <a:rPr lang="hr-HR" sz="1300" b="1" dirty="0"/>
              <a:t>IZVJEŠTAJ O DANIM ZAJMOVIMA  I POTRAŽIVANJIMA PO DANIM ZAJMOVIMA</a:t>
            </a:r>
          </a:p>
          <a:p>
            <a:pPr marL="0" indent="0">
              <a:buNone/>
            </a:pPr>
            <a:r>
              <a:rPr lang="hr-HR" sz="1500" dirty="0"/>
              <a:t>U 2025. godini Općina Malinska-Dubašnica nije dala zajmove te s toga nema niti potraživanja po danim zajmovima.</a:t>
            </a:r>
          </a:p>
          <a:p>
            <a:pPr marL="0" indent="0">
              <a:buNone/>
            </a:pPr>
            <a:endParaRPr lang="hr-HR" sz="1400" dirty="0"/>
          </a:p>
          <a:p>
            <a:r>
              <a:rPr lang="hr-HR" sz="1300" b="1" dirty="0"/>
              <a:t>IZVJEŠTAJ O STANJU POTRAŽIVANJA I DOSPIJELIH OBVEZA TE O STANJU POTENCIJALNIH OBVEZA PO OSNOVI SUDSKIH SPOROVA </a:t>
            </a:r>
          </a:p>
          <a:p>
            <a:pPr marL="0" indent="0">
              <a:buNone/>
            </a:pPr>
            <a:r>
              <a:rPr lang="hr-HR" sz="1500" dirty="0"/>
              <a:t>Stanje potraživanja za prihode poslovanja i prihode od prodaje nefinancijske imovine na dan 31.12.2025. godine iznosi 2.214.225,64</a:t>
            </a:r>
            <a:r>
              <a:rPr lang="hr-HR" sz="1500" b="1" dirty="0"/>
              <a:t> </a:t>
            </a:r>
            <a:r>
              <a:rPr lang="hr-HR" sz="1500" dirty="0"/>
              <a:t>EUR, od čega je dospjelo 1.706.716,66</a:t>
            </a:r>
            <a:r>
              <a:rPr lang="hr-HR" sz="1500" b="1" dirty="0"/>
              <a:t> </a:t>
            </a:r>
            <a:r>
              <a:rPr lang="hr-HR" sz="1500" dirty="0"/>
              <a:t>EUR.</a:t>
            </a:r>
          </a:p>
          <a:p>
            <a:pPr marL="0" indent="0">
              <a:buNone/>
            </a:pPr>
            <a:r>
              <a:rPr lang="hr-HR" sz="1500" dirty="0"/>
              <a:t>Stanje obveza na kraju izvještajnog razdoblja iznosi 1.588.501,05 EUR od čega dospjele obveze iznose 36.422,94 EUR, nedospjele obveze 1.552.078,11 EUR.</a:t>
            </a:r>
          </a:p>
          <a:p>
            <a:pPr marL="0" indent="0">
              <a:buNone/>
            </a:pPr>
            <a:r>
              <a:rPr lang="hr-HR" sz="1600" dirty="0"/>
              <a:t>Prema podacima jedinstvenog upravnog odjela Općine Malinska-Dubašnica o službenoj evidenciji o sudskim sporovima u kojima je Općina jedna od stranaka i vrijednosti (potencijalna imovina/obveze Općine) predmeta pojedinog sudskog spora, na dan 31. prosinca 2025., Općina u aktivnoj ulozi tužitelja 4 sudskih sporova potencijalne imovine u vrijednosti od 218.187,84 EUR, a u ulozi tuženika vodi 8 sudskih sporova potencijalne vrijednosti obveza u visini od 261.425,70 EUR. Također, vode se 2 upravna postupka pri Upravnom odjelu za upravljanje imovinom gdje je Općina Malinska-Dubašnica tuženik, u ukupnom iznosu od 59.733,00 EUR te jedan izvanparnični postupak.</a:t>
            </a:r>
          </a:p>
          <a:p>
            <a:pPr marL="0" indent="0">
              <a:buNone/>
            </a:pPr>
            <a:endParaRPr lang="hr-HR" sz="14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0956BCD-DC82-4C6A-80C9-0400502D0F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60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>
            <a:extLst>
              <a:ext uri="{FF2B5EF4-FFF2-40B4-BE49-F238E27FC236}">
                <a16:creationId xmlns:a16="http://schemas.microsoft.com/office/drawing/2014/main" id="{63D1EB97-8291-4DB7-84B9-A6AFADE37B67}"/>
              </a:ext>
            </a:extLst>
          </p:cNvPr>
          <p:cNvSpPr/>
          <p:nvPr/>
        </p:nvSpPr>
        <p:spPr>
          <a:xfrm>
            <a:off x="1568741" y="740139"/>
            <a:ext cx="873294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300" b="1" dirty="0"/>
              <a:t>GODIŠNJI IZVJEŠTAJ O IZVRŠENJU PRORAČUNA OPĆINE MALINSKA – DUBAŠNICA ZA 2025.G.</a:t>
            </a:r>
            <a:endParaRPr lang="hr-HR" sz="1300" dirty="0"/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8978F8BB-C3E7-40D3-BBEF-1D87AEA57EAD}"/>
              </a:ext>
            </a:extLst>
          </p:cNvPr>
          <p:cNvSpPr/>
          <p:nvPr/>
        </p:nvSpPr>
        <p:spPr>
          <a:xfrm>
            <a:off x="1143698" y="1521446"/>
            <a:ext cx="9745211" cy="1286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</a:pPr>
            <a:r>
              <a:rPr lang="hr-HR" sz="1200" b="1" dirty="0">
                <a:solidFill>
                  <a:prstClr val="black"/>
                </a:solidFill>
              </a:rPr>
              <a:t>IZVJEŠTAJ O </a:t>
            </a:r>
            <a:r>
              <a:rPr lang="hr-HR" sz="1200" b="1" dirty="0"/>
              <a:t>IZVRŠENIM PRERASPODJELAMA NA PRORAČUNSKIM STAVKAMA </a:t>
            </a:r>
            <a:r>
              <a:rPr lang="hr-HR" dirty="0"/>
              <a:t> </a:t>
            </a:r>
          </a:p>
          <a:p>
            <a:endParaRPr lang="hr-HR" sz="1400" dirty="0"/>
          </a:p>
          <a:p>
            <a:r>
              <a:rPr lang="hr-HR" sz="1400" dirty="0"/>
              <a:t>Tijekom 2025. godine izvršena je jedna preraspodjela sredstava nakon trećih izmjena i dopuna proračuna za 2025. godinu, temeljem Odluke o preraspodjeli sredstava u Proračunu Općine Malinska-Dubašnica za 2025. godinu općinskog načelnika KLASA: 400-01/24-01/1, URBROJ: 2170-26-02-25-56 od 31. prosinca 2025.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31F2DC37-86DF-45FE-8EB7-8A1E23B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990123"/>
              </p:ext>
            </p:extLst>
          </p:nvPr>
        </p:nvGraphicFramePr>
        <p:xfrm>
          <a:off x="1450975" y="2979657"/>
          <a:ext cx="9261766" cy="1969849"/>
        </p:xfrm>
        <a:graphic>
          <a:graphicData uri="http://schemas.openxmlformats.org/drawingml/2006/table">
            <a:tbl>
              <a:tblPr/>
              <a:tblGrid>
                <a:gridCol w="549354">
                  <a:extLst>
                    <a:ext uri="{9D8B030D-6E8A-4147-A177-3AD203B41FA5}">
                      <a16:colId xmlns:a16="http://schemas.microsoft.com/office/drawing/2014/main" val="519463819"/>
                    </a:ext>
                  </a:extLst>
                </a:gridCol>
                <a:gridCol w="3356210">
                  <a:extLst>
                    <a:ext uri="{9D8B030D-6E8A-4147-A177-3AD203B41FA5}">
                      <a16:colId xmlns:a16="http://schemas.microsoft.com/office/drawing/2014/main" val="267887874"/>
                    </a:ext>
                  </a:extLst>
                </a:gridCol>
                <a:gridCol w="549354">
                  <a:extLst>
                    <a:ext uri="{9D8B030D-6E8A-4147-A177-3AD203B41FA5}">
                      <a16:colId xmlns:a16="http://schemas.microsoft.com/office/drawing/2014/main" val="2721864478"/>
                    </a:ext>
                  </a:extLst>
                </a:gridCol>
                <a:gridCol w="663803">
                  <a:extLst>
                    <a:ext uri="{9D8B030D-6E8A-4147-A177-3AD203B41FA5}">
                      <a16:colId xmlns:a16="http://schemas.microsoft.com/office/drawing/2014/main" val="4191231470"/>
                    </a:ext>
                  </a:extLst>
                </a:gridCol>
                <a:gridCol w="549354">
                  <a:extLst>
                    <a:ext uri="{9D8B030D-6E8A-4147-A177-3AD203B41FA5}">
                      <a16:colId xmlns:a16="http://schemas.microsoft.com/office/drawing/2014/main" val="2317212729"/>
                    </a:ext>
                  </a:extLst>
                </a:gridCol>
                <a:gridCol w="1041484">
                  <a:extLst>
                    <a:ext uri="{9D8B030D-6E8A-4147-A177-3AD203B41FA5}">
                      <a16:colId xmlns:a16="http://schemas.microsoft.com/office/drawing/2014/main" val="2509056955"/>
                    </a:ext>
                  </a:extLst>
                </a:gridCol>
                <a:gridCol w="1190267">
                  <a:extLst>
                    <a:ext uri="{9D8B030D-6E8A-4147-A177-3AD203B41FA5}">
                      <a16:colId xmlns:a16="http://schemas.microsoft.com/office/drawing/2014/main" val="1045010709"/>
                    </a:ext>
                  </a:extLst>
                </a:gridCol>
                <a:gridCol w="1361940">
                  <a:extLst>
                    <a:ext uri="{9D8B030D-6E8A-4147-A177-3AD203B41FA5}">
                      <a16:colId xmlns:a16="http://schemas.microsoft.com/office/drawing/2014/main" val="4229640490"/>
                    </a:ext>
                  </a:extLst>
                </a:gridCol>
              </a:tblGrid>
              <a:tr h="39166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POZ.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NAZIV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KTO.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AKTIVNOST / PROJEKT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IZVOR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PRIJE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PROMJENA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PLAN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771730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R0030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Bankarske usluge i usluge platnog prometa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A300101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effectLst/>
                          <a:latin typeface="Calibri" panose="020F0502020204030204" pitchFamily="34" charset="0"/>
                        </a:rPr>
                        <a:t>5.000,00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effectLst/>
                          <a:latin typeface="Calibri" panose="020F0502020204030204" pitchFamily="34" charset="0"/>
                        </a:rPr>
                        <a:t>948,25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5.948,25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802145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R0460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effectLst/>
                          <a:latin typeface="Calibri" panose="020F0502020204030204" pitchFamily="34" charset="0"/>
                        </a:rPr>
                        <a:t>Uređaji, strojevi i oprema za ostale namjene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effectLst/>
                          <a:latin typeface="Calibri" panose="020F0502020204030204" pitchFamily="34" charset="0"/>
                        </a:rPr>
                        <a:t>4227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K300102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effectLst/>
                          <a:latin typeface="Calibri" panose="020F0502020204030204" pitchFamily="34" charset="0"/>
                        </a:rPr>
                        <a:t>41.000,00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-2.050,00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38.950,00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915504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R0349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Zdravstvene i veterinarske usluge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3236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A300803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932932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R0220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Usluge tekućeg i investicijskog  održavanja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3232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A301409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746618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R0229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Energija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3223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A301801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112.400,00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-4.168,25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108.231,75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913521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R0487-1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Dodatna ulaganja na građevinskim objektima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K301802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-5.900,00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240.100,00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364614"/>
                  </a:ext>
                </a:extLst>
              </a:tr>
              <a:tr h="1958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R0260.1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Naknade za rad predstavničkih i izvršnih tijela, povjerenstava i slično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A400102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OPĆI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3.850,00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725802"/>
                  </a:ext>
                </a:extLst>
              </a:tr>
              <a:tr h="207352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 - RAZLIKA</a:t>
                      </a:r>
                    </a:p>
                  </a:txBody>
                  <a:tcPr marL="8904" marR="8904" marT="89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246508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437C0903-97D0-4AD4-88A2-76D8D5567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037" y="5704009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8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63385F-63A6-4B43-B43F-8013F9B6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75352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D5583B-09F6-495E-9681-01129CECA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65006"/>
            <a:ext cx="9603275" cy="41633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/>
              <a:t>Pojmovi:</a:t>
            </a:r>
          </a:p>
          <a:p>
            <a:r>
              <a:rPr lang="hr-HR" sz="1700" i="1" dirty="0"/>
              <a:t>REBALANS</a:t>
            </a:r>
            <a:r>
              <a:rPr lang="hr-HR" dirty="0"/>
              <a:t> - su zadnje izmjene i dopune proračuna usvojene od predstavničkog tijela u izvještajnom razdoblju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sz="1700" i="1" dirty="0"/>
              <a:t>TEKUĆI PLAN </a:t>
            </a:r>
            <a:r>
              <a:rPr lang="hr-HR" dirty="0"/>
              <a:t>– je proračun odnosno posljednje izmjene i dopune proračuna s uključenim naknadno izvršenim preraspodjelama u izvještajnom razdoblju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sz="1700" i="1" dirty="0"/>
              <a:t>OSTVARENJE/IZVRŠENJE </a:t>
            </a:r>
            <a:r>
              <a:rPr lang="hr-HR" dirty="0"/>
              <a:t>– proračuna je ukupno ostvarenje prihoda i primitaka odnosno izvršenje rashoda i izdataka u izvještajnom razdoblju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Sukladno Zakonu o proračunu, ako se tijekom proračunske godine povećaju rashodi i izdatci, odnosno smanje prihodi i primitci, proračun je potrebno uravnotežiti pronalaženjem novih prihoda i primitaka, odnosno smanjenjem predviđenih rashoda i izdataka. Uravnoteženje se provodi izmjenama i dopunama (rebalansom) proračuna. 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6760391-4F17-4E2F-8BE7-D80DC7922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6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387F49-B5B0-4DC4-9ABA-952BF4010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55359"/>
            <a:ext cx="9603275" cy="385184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23D675-8910-4F0F-875E-F965EB2D6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669190"/>
            <a:ext cx="9603275" cy="4033210"/>
          </a:xfrm>
        </p:spPr>
        <p:txBody>
          <a:bodyPr>
            <a:normAutofit/>
          </a:bodyPr>
          <a:lstStyle/>
          <a:p>
            <a:pPr lvl="0"/>
            <a:r>
              <a:rPr lang="hr-HR" sz="1500" dirty="0"/>
              <a:t>Proračun Općine Malinska-Dubašnica za 2025. godinu i projekcije proračuna za 2026. i 2027. godinu, te Odluka o izvršavanju Proračuna Općine Malinska-Dubašnica za 2025. godinu doneseni su na sjednici Općinskog vijeća održanoj 18. prosinca 2024. godine, te objavljeni u „Službenim novinama PGŽ“ broj 55/24 od 24. prosinca 2024. godine.</a:t>
            </a:r>
          </a:p>
          <a:p>
            <a:pPr lvl="0"/>
            <a:r>
              <a:rPr lang="hr-HR" sz="1500" dirty="0"/>
              <a:t>I. Izmjene i dopune Proračuna Općine Malinska-Dubašnica za 2025. godinu i projekcije proračuna za 2026. i 2027. godinu donesene su na sjednici održanoj 03. travnja 2025. godine i objavljene u „Službenim novinama PGŽ“ broj 16/25 od 11. travnja 2025. godine.</a:t>
            </a:r>
          </a:p>
          <a:p>
            <a:pPr lvl="0"/>
            <a:r>
              <a:rPr lang="hr-HR" sz="1500" dirty="0"/>
              <a:t>II. Izmjene i dopune Proračuna Općine Malinska-Dubašnica za 2025. godinu i projekcije proračuna za 2026. i 2027. godinu donesene su na sjednici održanoj 10. srpnja 2025. godine i objavljene u „Službenim novinama PGŽ“ broj 27/25 od 21. srpnja 2025. godine.</a:t>
            </a:r>
          </a:p>
          <a:p>
            <a:pPr lvl="0"/>
            <a:r>
              <a:rPr lang="hr-HR" sz="1500" dirty="0"/>
              <a:t>III. Izmjene i dopune Proračuna Malinska-Dubašnica za 2025. godinu i projekcije proračuna za 2026. i 2027. godinu donesene su na sjednici održanoj 12. prosinca 2025. godine i objavljene u „Službenim novinama PGŽ“ broj 47/25 od 19. prosinac 2025. godine.</a:t>
            </a:r>
          </a:p>
          <a:p>
            <a:endParaRPr lang="hr-HR" sz="14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7A6BA65-EF15-4080-A460-4E09BA217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5BDBFB-6510-4FB3-9635-6EE7059BC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55687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</a:t>
            </a:r>
            <a:r>
              <a:rPr lang="hr-HR" sz="1400" dirty="0"/>
              <a:t>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0D88C1-6B15-4724-8924-54458290C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70BA0931-902F-4D4E-AFAF-36E7A1F62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A1E4AF90-B00E-497F-B920-A5C1B32BE0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776707"/>
              </p:ext>
            </p:extLst>
          </p:nvPr>
        </p:nvGraphicFramePr>
        <p:xfrm>
          <a:off x="1137146" y="2015732"/>
          <a:ext cx="9604377" cy="2640151"/>
        </p:xfrm>
        <a:graphic>
          <a:graphicData uri="http://schemas.openxmlformats.org/drawingml/2006/table">
            <a:tbl>
              <a:tblPr/>
              <a:tblGrid>
                <a:gridCol w="4823973">
                  <a:extLst>
                    <a:ext uri="{9D8B030D-6E8A-4147-A177-3AD203B41FA5}">
                      <a16:colId xmlns:a16="http://schemas.microsoft.com/office/drawing/2014/main" val="3422643703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4062632541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1351798889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2149022956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2059436989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2455392005"/>
                    </a:ext>
                  </a:extLst>
                </a:gridCol>
                <a:gridCol w="796734">
                  <a:extLst>
                    <a:ext uri="{9D8B030D-6E8A-4147-A177-3AD203B41FA5}">
                      <a16:colId xmlns:a16="http://schemas.microsoft.com/office/drawing/2014/main" val="3999326614"/>
                    </a:ext>
                  </a:extLst>
                </a:gridCol>
              </a:tblGrid>
              <a:tr h="155303"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Račun / opis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Izvršenje 2024.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Rebalans 2025.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Tekući plan 2025.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Izvršenje 2025.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Indeks  4/1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Indeks  4/3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913863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A. RAČUN PRIHODA I RASHODA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80992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6 Prihodi poslovanja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8.200.255,57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11.689.715,55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11.689.715,55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9.666.897,42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117,89%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82,70%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891950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 dirty="0">
                          <a:effectLst/>
                          <a:latin typeface="Arial" panose="020B0604020202020204" pitchFamily="34" charset="0"/>
                        </a:rPr>
                        <a:t>7 Prihodi od prodaje nefinancijske imovine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211.127,72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85.500,00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85.500,00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56.148,14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26,59%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65,67%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430333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UKUPNI PRIHODI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8.411.383,29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11.775.215,55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11.775.215,55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9.723.045,56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115,59%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82,57%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232989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3 Rashodi poslovanja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4.659.438,69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6.342.495,78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6.350.445,78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5.538.741,32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118,87%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87,22%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32868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4 Rashodi za nabavu nefinancijske imovine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2.804.827,27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5.823.689,22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5.815.739,22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4.545.658,81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162,07%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78,16%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944649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UKUPNI RASHODI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7.464.265,96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12.166.185,00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12.166.185,00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10.084.400,13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135,10%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82,89%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469734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VIŠAK / MANJAK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947.117,33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-390.969,45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-390.969,45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-361.354,57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-38,15%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92,43%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445629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B. RAČUN ZADUŽIVANJA / FINANCIRANJA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61345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 Primici od financijske imovine i zaduživanja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¸¸¸¸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771642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effectLst/>
                          <a:latin typeface="Arial" panose="020B0604020202020204" pitchFamily="34" charset="0"/>
                        </a:rPr>
                        <a:t>5 Izdaci za financijsku imovinu i otplate zajmova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439.474,32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845.401,61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192,37%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89,94%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76589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NETO ZADUŽIVANJE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-439.474,32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-939.910,00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-845.401,61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192,37%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89,94%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100546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UKUPNI DONOS VIŠKA / MANJKA IZ PRETHODNE(IH) GODINA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823.236,44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369300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VIŠAK / MANJAK IZ PRETHODNE(IH) GODINE KOJI ĆE SE POKRITI / RASPOREDITI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1.330.879,45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1.330.879,45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1.330.879,45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952570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VIŠAK / MANJAK + NETO ZADUŽIVANJE / FINANCIRANJE + KORIŠTENO U PRETHODNIM GODINAMA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41845"/>
                  </a:ext>
                </a:extLst>
              </a:tr>
              <a:tr h="15530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 REZULTAT GODINE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1.330.879,45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124.123,27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>
                          <a:effectLst/>
                          <a:latin typeface="Arial" panose="020B0604020202020204" pitchFamily="34" charset="0"/>
                        </a:rPr>
                        <a:t>24,45%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b="1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226" marR="6226" marT="6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71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65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EE11E6-5DA2-43B5-8BDE-423B036F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95016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</a:t>
            </a:r>
            <a:r>
              <a:rPr lang="hr-HR" sz="1400" dirty="0"/>
              <a:t>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6BE57B-1D2B-44BD-86BB-6C91C3ED0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27356"/>
            <a:ext cx="9603275" cy="4726124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hr-HR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Ukupni prihodi i primici te raspoloživa sredstva iz prethodnih godina ostvareni su u iznosu od 11.053.925,01 EUR (84,34%) u odnosu na planiranih 13.106.095,00 EUR. Od toga prihodi poslovanja iznose  9.666.897,42 EUR ili 82,70 % plana; prihodi od prodaje nefinancijske imovine 56.148,14 EUR ili 65,67 % plana, dok primici od financijske imovine i zaduživanja u 2025. godini nisu ostvareni. Ostvareni i uvršteni višak prihoda prenesen iz 2024. godine iznosi 1.330.879,45 EUR.</a:t>
            </a:r>
            <a:endParaRPr lang="hr-HR" sz="1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1400" dirty="0"/>
          </a:p>
          <a:p>
            <a:pPr marL="0" indent="0">
              <a:buNone/>
            </a:pPr>
            <a:r>
              <a:rPr lang="hr-HR" sz="1200" i="1" dirty="0"/>
              <a:t>Usporedni prikaz godišnjeg ostvarenja ukupnih prihoda i primitaka</a:t>
            </a:r>
            <a:endParaRPr lang="hr-HR" sz="1200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5A4F736-47D9-4C23-AAC6-1FCB598787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A0AF2060-3267-4FB0-BF21-F03CE30BC0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302964"/>
              </p:ext>
            </p:extLst>
          </p:nvPr>
        </p:nvGraphicFramePr>
        <p:xfrm>
          <a:off x="3860103" y="3168508"/>
          <a:ext cx="3867785" cy="2606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A0AF2060-3267-4FB0-BF21-F03CE30BC0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8857930"/>
              </p:ext>
            </p:extLst>
          </p:nvPr>
        </p:nvGraphicFramePr>
        <p:xfrm>
          <a:off x="3650379" y="3236743"/>
          <a:ext cx="3867785" cy="2816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381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624624-2AC9-4285-99CB-F1591D16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55687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</a:t>
            </a:r>
            <a:r>
              <a:rPr lang="hr-HR" sz="1400" dirty="0"/>
              <a:t>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C87631-B12E-43C5-902E-241A1E62E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55174"/>
            <a:ext cx="9603275" cy="4011171"/>
          </a:xfrm>
        </p:spPr>
        <p:txBody>
          <a:bodyPr/>
          <a:lstStyle/>
          <a:p>
            <a:r>
              <a:rPr lang="hr-HR" sz="1200" i="1" dirty="0"/>
              <a:t>Struktura ostvarenih prihoda i primitaka Proračuna Općine Malinska-Dubašnica</a:t>
            </a:r>
            <a:endParaRPr lang="hr-HR" sz="12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52D4FA93-E159-4619-AAB2-1FC3C7CBF0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B035B2F6-FF25-4DE0-99D5-20377A5141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7241694"/>
              </p:ext>
            </p:extLst>
          </p:nvPr>
        </p:nvGraphicFramePr>
        <p:xfrm>
          <a:off x="2139192" y="2081529"/>
          <a:ext cx="8237989" cy="3321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B035B2F6-FF25-4DE0-99D5-20377A5141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6213529"/>
              </p:ext>
            </p:extLst>
          </p:nvPr>
        </p:nvGraphicFramePr>
        <p:xfrm>
          <a:off x="3035935" y="2189715"/>
          <a:ext cx="6120130" cy="3394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22393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EFDD0E-83DF-4BC7-9C48-C010B5FFC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85184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B13AAB-7D36-48DA-923E-88371516B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35510"/>
            <a:ext cx="9603275" cy="4030836"/>
          </a:xfrm>
        </p:spPr>
        <p:txBody>
          <a:bodyPr/>
          <a:lstStyle/>
          <a:p>
            <a:pPr marL="0" indent="0">
              <a:buNone/>
            </a:pPr>
            <a:r>
              <a:rPr lang="hr-HR" sz="1200" dirty="0"/>
              <a:t>RASHODI POSLOVANJA</a:t>
            </a:r>
          </a:p>
          <a:p>
            <a:r>
              <a:rPr lang="hr-HR" sz="1500" dirty="0"/>
              <a:t>Ukupni rashodi i izdaci proračuna za 2025. godinu planirani su u iznosu od 13.106.095,00 EUR, a izvršeni su u iznosu od 10.929.801,74 EUR ili 83,39 % u odnosu na godišnji plan, a u usporedbi s prethodnom godinom bilježe uvećanje od 38,29 %.</a:t>
            </a:r>
          </a:p>
          <a:p>
            <a:pPr marL="0" indent="0">
              <a:buNone/>
            </a:pPr>
            <a:r>
              <a:rPr lang="hr-HR" sz="1200" i="1" dirty="0"/>
              <a:t>      Usporedba ostvarenja rashoda i izdataka u 2024. i 2025. godini</a:t>
            </a:r>
            <a:endParaRPr lang="hr-HR" sz="12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7C8F43D-18E5-43DF-8EDB-191A3B96B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2400"/>
            <a:ext cx="537151" cy="698944"/>
          </a:xfrm>
          <a:prstGeom prst="rect">
            <a:avLst/>
          </a:prstGeom>
        </p:spPr>
      </p:pic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46AE4D6D-8D30-404C-BDE4-6B77D4E513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048984"/>
              </p:ext>
            </p:extLst>
          </p:nvPr>
        </p:nvGraphicFramePr>
        <p:xfrm>
          <a:off x="3630948" y="3263317"/>
          <a:ext cx="4057650" cy="2439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9899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E8465F-AC7C-4A97-895E-064998674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404849"/>
          </a:xfrm>
        </p:spPr>
        <p:txBody>
          <a:bodyPr>
            <a:normAutofit/>
          </a:bodyPr>
          <a:lstStyle/>
          <a:p>
            <a:pPr algn="ctr"/>
            <a:r>
              <a:rPr lang="hr-HR" sz="1400" b="1" dirty="0"/>
              <a:t>GODIŠNJI IZVJEŠTAJ O IZVRŠENJU PRORAČUNA OPĆINE MALINSKA – DUBAŠNICA ZA 2025.G.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BE6C39-1B40-4211-A9A5-4F923CBF7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27356"/>
            <a:ext cx="9603275" cy="4138990"/>
          </a:xfrm>
        </p:spPr>
        <p:txBody>
          <a:bodyPr/>
          <a:lstStyle/>
          <a:p>
            <a:r>
              <a:rPr lang="hr-HR" sz="1500" dirty="0"/>
              <a:t>U strukturi ukupno ostvarenih rashoda i izdataka proračuna najveći udio imaju rashodi poslovanja s 50,68 %, rashodi za nabavu nefinancijske imovine sudjeluju sa 41,59 %, a izdaci za financijsku imovinu i otplate zajmova sudjeluju sa 7,73 %.</a:t>
            </a:r>
          </a:p>
          <a:p>
            <a:pPr marL="0" indent="0">
              <a:buNone/>
            </a:pPr>
            <a:r>
              <a:rPr lang="hr-HR" sz="1200" i="1" dirty="0"/>
              <a:t>Struktura rashoda i izdataka u 2025. godini</a:t>
            </a:r>
            <a:endParaRPr lang="hr-HR" sz="12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7D7DA15-E2ED-478E-8BDA-EAADE70A07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00" y="5704009"/>
            <a:ext cx="537151" cy="698944"/>
          </a:xfrm>
          <a:prstGeom prst="rect">
            <a:avLst/>
          </a:prstGeom>
        </p:spPr>
      </p:pic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673FF04E-0AC2-4C7A-ABD3-AF6847963D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0445580"/>
              </p:ext>
            </p:extLst>
          </p:nvPr>
        </p:nvGraphicFramePr>
        <p:xfrm>
          <a:off x="956343" y="2852257"/>
          <a:ext cx="3967993" cy="2508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kon 8">
            <a:extLst>
              <a:ext uri="{FF2B5EF4-FFF2-40B4-BE49-F238E27FC236}">
                <a16:creationId xmlns:a16="http://schemas.microsoft.com/office/drawing/2014/main" id="{673FF04E-0AC2-4C7A-ABD3-AF6847963D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6547007"/>
              </p:ext>
            </p:extLst>
          </p:nvPr>
        </p:nvGraphicFramePr>
        <p:xfrm>
          <a:off x="741158" y="2993210"/>
          <a:ext cx="5038725" cy="1962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fikon 10">
            <a:extLst>
              <a:ext uri="{FF2B5EF4-FFF2-40B4-BE49-F238E27FC236}">
                <a16:creationId xmlns:a16="http://schemas.microsoft.com/office/drawing/2014/main" id="{BD4B2A62-23B5-4C76-88EF-E192368E79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172559"/>
              </p:ext>
            </p:extLst>
          </p:nvPr>
        </p:nvGraphicFramePr>
        <p:xfrm>
          <a:off x="5995068" y="2602684"/>
          <a:ext cx="4572000" cy="292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9327756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520</TotalTime>
  <Words>3333</Words>
  <Application>Microsoft Office PowerPoint</Application>
  <PresentationFormat>Široki zaslon</PresentationFormat>
  <Paragraphs>699</Paragraphs>
  <Slides>22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30" baseType="lpstr">
      <vt:lpstr>Arial</vt:lpstr>
      <vt:lpstr>Bahnschrift SemiBold</vt:lpstr>
      <vt:lpstr>Calibri</vt:lpstr>
      <vt:lpstr>Cambria</vt:lpstr>
      <vt:lpstr>Gill Sans MT</vt:lpstr>
      <vt:lpstr>Helvetica</vt:lpstr>
      <vt:lpstr>Symbol</vt:lpstr>
      <vt:lpstr>Galerija</vt:lpstr>
      <vt:lpstr> GODIŠNJI IZVJEŠTAJ O IZVRŠENJU PRORAČUNA OPĆINE MALINSKA – DUBAŠNICA ZA 2025. GODINU 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GODIŠNJI IZVJEŠTAJ O IZVRŠENJU PRORAČUNA OPĆINE MALINSKA – DUBAŠNICA ZA 2025.G.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GODIŠNJI IZVJEŠTAJ O IZVRŠENJU PRORAČUNA OPĆINE MALINSKA – DUBAŠNICA ZA 2023. GODINU</dc:title>
  <dc:creator>Luka Drpić</dc:creator>
  <cp:lastModifiedBy>Luka Drpić</cp:lastModifiedBy>
  <cp:revision>73</cp:revision>
  <cp:lastPrinted>2025-10-15T07:34:21Z</cp:lastPrinted>
  <dcterms:created xsi:type="dcterms:W3CDTF">2024-08-22T11:50:04Z</dcterms:created>
  <dcterms:modified xsi:type="dcterms:W3CDTF">2026-06-03T08:18:22Z</dcterms:modified>
</cp:coreProperties>
</file>